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92" r:id="rId2"/>
    <p:sldId id="293" r:id="rId3"/>
    <p:sldId id="291" r:id="rId4"/>
    <p:sldId id="288" r:id="rId5"/>
    <p:sldId id="289" r:id="rId6"/>
    <p:sldId id="290" r:id="rId7"/>
    <p:sldId id="284" r:id="rId8"/>
    <p:sldId id="261" r:id="rId9"/>
    <p:sldId id="287" r:id="rId10"/>
    <p:sldId id="281" r:id="rId11"/>
    <p:sldId id="282" r:id="rId12"/>
    <p:sldId id="283" r:id="rId13"/>
    <p:sldId id="262" r:id="rId14"/>
    <p:sldId id="263" r:id="rId15"/>
    <p:sldId id="265" r:id="rId16"/>
    <p:sldId id="267" r:id="rId17"/>
    <p:sldId id="268" r:id="rId18"/>
    <p:sldId id="269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2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76E88-7B1A-46E4-95F1-4814DADFE2C6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FB773-8058-4D46-8C6B-B2224361D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01092-8CD0-4C3B-8EB8-EFBDB9D4328A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>
                <a:solidFill>
                  <a:srgbClr val="000000"/>
                </a:solidFill>
                <a:ea typeface="Calibri"/>
                <a:cs typeface="Comic Sans MS"/>
              </a:rPr>
              <a:t>3. What </a:t>
            </a:r>
            <a:r>
              <a:rPr lang="en-US" sz="3200" dirty="0">
                <a:solidFill>
                  <a:srgbClr val="000000"/>
                </a:solidFill>
                <a:ea typeface="Calibri"/>
                <a:cs typeface="Comic Sans MS"/>
              </a:rPr>
              <a:t>are the two basic elements of a landscape</a:t>
            </a:r>
            <a:r>
              <a:rPr lang="en-US" sz="3200" dirty="0" smtClean="0">
                <a:solidFill>
                  <a:srgbClr val="000000"/>
                </a:solidFill>
                <a:ea typeface="Calibri"/>
                <a:cs typeface="Comic Sans MS"/>
              </a:rPr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b="1" dirty="0" smtClean="0"/>
              <a:t>Natural elements </a:t>
            </a:r>
            <a:r>
              <a:rPr lang="en-US" dirty="0" smtClean="0"/>
              <a:t>– soil, trees, shrubs, flowers, groundcovers, boulders, stones, wood, bark, water, sun, and wind</a:t>
            </a:r>
          </a:p>
          <a:p>
            <a:r>
              <a:rPr lang="en-US" b="1" dirty="0" smtClean="0"/>
              <a:t>Manufactured elements </a:t>
            </a:r>
            <a:r>
              <a:rPr lang="en-US" dirty="0" smtClean="0"/>
              <a:t>– walks, driveways, steps, walls, fences, patios, and decks.</a:t>
            </a:r>
            <a:endParaRPr lang="en-US" dirty="0"/>
          </a:p>
        </p:txBody>
      </p:sp>
      <p:pic>
        <p:nvPicPr>
          <p:cNvPr id="13314" name="Picture 2" descr="http://www.designscapescolorado.com/images/hero/landscape-design-denver-frontwa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173"/>
            <a:ext cx="9144000" cy="32128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4648200" cy="62484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a typeface="Calibri"/>
                <a:cs typeface="Comic Sans MS"/>
              </a:rPr>
              <a:t>Enclosure elements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- Used to keep children and pets in or unwanted visitors out</a:t>
            </a:r>
          </a:p>
          <a:p>
            <a:pPr marL="742950" lvl="2" indent="-342900">
              <a:buFont typeface="Calibri" pitchFamily="34" charset="0"/>
              <a:buChar char="–"/>
            </a:pPr>
            <a:r>
              <a:rPr lang="en-US" sz="2800" b="1" dirty="0" smtClean="0">
                <a:solidFill>
                  <a:srgbClr val="000000"/>
                </a:solidFill>
                <a:ea typeface="Calibri"/>
                <a:cs typeface="Comic Sans MS"/>
              </a:rPr>
              <a:t>Freestanding wall</a:t>
            </a:r>
            <a:r>
              <a:rPr lang="en-US" sz="2800" dirty="0" smtClean="0">
                <a:solidFill>
                  <a:srgbClr val="000000"/>
                </a:solidFill>
                <a:ea typeface="Calibri"/>
                <a:cs typeface="Comic Sans MS"/>
              </a:rPr>
              <a:t>: provide privacy and define boundaries</a:t>
            </a:r>
          </a:p>
          <a:p>
            <a:pPr marL="742950" lvl="2" indent="-342900">
              <a:buFont typeface="Calibri" pitchFamily="34" charset="0"/>
              <a:buChar char="–"/>
            </a:pPr>
            <a:r>
              <a:rPr lang="en-US" sz="2800" b="1" dirty="0" smtClean="0">
                <a:solidFill>
                  <a:srgbClr val="000000"/>
                </a:solidFill>
                <a:ea typeface="Calibri"/>
                <a:cs typeface="Comic Sans MS"/>
              </a:rPr>
              <a:t> Fences</a:t>
            </a:r>
            <a:r>
              <a:rPr lang="en-US" sz="2800" dirty="0" smtClean="0">
                <a:solidFill>
                  <a:srgbClr val="000000"/>
                </a:solidFill>
                <a:ea typeface="Calibri"/>
                <a:cs typeface="Comic Sans MS"/>
              </a:rPr>
              <a:t>: same as above but less expensive</a:t>
            </a:r>
          </a:p>
          <a:p>
            <a:pPr marL="742950" lvl="2" indent="-342900">
              <a:buFont typeface="Calibri" pitchFamily="34" charset="0"/>
              <a:buChar char="–"/>
            </a:pPr>
            <a:r>
              <a:rPr lang="en-US" sz="2800" b="1" dirty="0" smtClean="0">
                <a:solidFill>
                  <a:srgbClr val="000000"/>
                </a:solidFill>
                <a:ea typeface="Calibri"/>
                <a:cs typeface="Comic Sans MS"/>
              </a:rPr>
              <a:t>Retaining walls</a:t>
            </a:r>
            <a:r>
              <a:rPr lang="en-US" sz="2800" dirty="0" smtClean="0">
                <a:solidFill>
                  <a:srgbClr val="000000"/>
                </a:solidFill>
                <a:ea typeface="Calibri"/>
                <a:cs typeface="Comic Sans MS"/>
              </a:rPr>
              <a:t>: have soil against one side and can be used for terracing or to prevent erosion.</a:t>
            </a:r>
          </a:p>
          <a:p>
            <a:pPr marL="742950" lvl="2" indent="-342900">
              <a:buFont typeface="Calibri" pitchFamily="34" charset="0"/>
              <a:buChar char="–"/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 marL="742950" lvl="2" indent="-342900">
              <a:buFont typeface="Calibri" pitchFamily="34" charset="0"/>
              <a:buChar char="–"/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endParaRPr lang="en-US" dirty="0"/>
          </a:p>
        </p:txBody>
      </p:sp>
      <p:pic>
        <p:nvPicPr>
          <p:cNvPr id="13314" name="Picture 2" descr="http://www.dmterrill.com/wp-content/uploads/2012/02/retaining_walls_ideas_with_st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962400"/>
            <a:ext cx="3505200" cy="2628900"/>
          </a:xfrm>
          <a:prstGeom prst="rect">
            <a:avLst/>
          </a:prstGeom>
          <a:noFill/>
        </p:spPr>
      </p:pic>
      <p:pic>
        <p:nvPicPr>
          <p:cNvPr id="13316" name="Picture 4" descr="http://www.landscape-design-expert.com/images/montgomerygarden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"/>
            <a:ext cx="3333750" cy="30099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15240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a typeface="Calibri"/>
                <a:cs typeface="Comic Sans MS"/>
              </a:rPr>
              <a:t>Outdoor furniture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– constructed of many materials or might  be built in with an enclosure.</a:t>
            </a:r>
          </a:p>
          <a:p>
            <a:endParaRPr lang="en-US" dirty="0"/>
          </a:p>
        </p:txBody>
      </p:sp>
      <p:pic>
        <p:nvPicPr>
          <p:cNvPr id="12290" name="Picture 2" descr="http://www.frogheath.co.uk/images_landscaping/wall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57300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a typeface="Calibri"/>
                <a:cs typeface="Comic Sans MS"/>
              </a:rPr>
              <a:t>Artificial lighting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– including timers and motion detectors.</a:t>
            </a:r>
          </a:p>
          <a:p>
            <a:endParaRPr lang="en-US" dirty="0"/>
          </a:p>
        </p:txBody>
      </p:sp>
      <p:pic>
        <p:nvPicPr>
          <p:cNvPr id="11266" name="Picture 2" descr="http://www.trendir.com/interiors/antonangeli-outdoor-light-idea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90600"/>
            <a:ext cx="4800600" cy="3600450"/>
          </a:xfrm>
          <a:prstGeom prst="rect">
            <a:avLst/>
          </a:prstGeom>
          <a:noFill/>
        </p:spPr>
      </p:pic>
      <p:pic>
        <p:nvPicPr>
          <p:cNvPr id="11268" name="Picture 4" descr="http://www.cataldolandscaping.com/wp-content/uploads/Outdoor_Ligh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5048250" cy="33623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rgbClr val="000000"/>
                </a:solidFill>
                <a:ea typeface="Calibri"/>
                <a:cs typeface="Comic Sans MS"/>
              </a:rPr>
              <a:t>6. Just </a:t>
            </a:r>
            <a:r>
              <a:rPr lang="en-US" sz="3600" dirty="0">
                <a:solidFill>
                  <a:srgbClr val="000000"/>
                </a:solidFill>
                <a:ea typeface="Calibri"/>
                <a:cs typeface="Comic Sans MS"/>
              </a:rPr>
              <a:t>like indoor spaces, outdoor spaces are divided into zones. List and describe the three landscape zones</a:t>
            </a:r>
            <a:r>
              <a:rPr lang="en-US" sz="3600" dirty="0" smtClean="0">
                <a:solidFill>
                  <a:srgbClr val="000000"/>
                </a:solidFill>
                <a:ea typeface="Calibri"/>
                <a:cs typeface="Comic Sans MS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b="1" dirty="0" smtClean="0"/>
              <a:t>Public zone </a:t>
            </a:r>
            <a:r>
              <a:rPr lang="en-US" dirty="0" smtClean="0"/>
              <a:t>– can be seen from the street</a:t>
            </a:r>
          </a:p>
          <a:p>
            <a:r>
              <a:rPr lang="en-US" b="1" dirty="0" smtClean="0"/>
              <a:t>Private zone </a:t>
            </a:r>
            <a:r>
              <a:rPr lang="en-US" dirty="0" smtClean="0"/>
              <a:t>– area for recreation and relaxation</a:t>
            </a:r>
          </a:p>
          <a:p>
            <a:r>
              <a:rPr lang="en-US" b="1" dirty="0" smtClean="0"/>
              <a:t>Service zone </a:t>
            </a:r>
            <a:r>
              <a:rPr lang="en-US" dirty="0" smtClean="0"/>
              <a:t>– sidewalks, driveways, and storage areas.</a:t>
            </a:r>
            <a:endParaRPr lang="en-US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7. What </a:t>
            </a:r>
            <a:r>
              <a:rPr lang="en-US" dirty="0">
                <a:solidFill>
                  <a:srgbClr val="000000"/>
                </a:solidFill>
                <a:ea typeface="Calibri"/>
                <a:cs typeface="Comic Sans MS"/>
              </a:rPr>
              <a:t>creates the floor of an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/>
            </a:r>
            <a:b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</a:b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     outdoor </a:t>
            </a:r>
            <a:r>
              <a:rPr lang="en-US" dirty="0">
                <a:solidFill>
                  <a:srgbClr val="000000"/>
                </a:solidFill>
                <a:ea typeface="Calibri"/>
                <a:cs typeface="Comic Sans MS"/>
              </a:rPr>
              <a:t>room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topography and the soil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971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omic Sans MS"/>
              </a:rPr>
              <a:t>8. What are the floor coverings of an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0000"/>
                </a:solidFill>
                <a:latin typeface="+mj-lt"/>
                <a:ea typeface="Calibri"/>
                <a:cs typeface="Comic Sans MS"/>
              </a:rPr>
              <a:t> 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omic Sans MS"/>
              </a:rPr>
              <a:t>outdoor room?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495800"/>
            <a:ext cx="8229600" cy="178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 surfaces and ground covers.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9. What </a:t>
            </a:r>
            <a:r>
              <a:rPr lang="en-US" dirty="0">
                <a:solidFill>
                  <a:srgbClr val="000000"/>
                </a:solidFill>
                <a:ea typeface="Calibri"/>
                <a:cs typeface="Comic Sans MS"/>
              </a:rPr>
              <a:t>creates the walls of an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   </a:t>
            </a:r>
            <a:b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</a:b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     outdoor </a:t>
            </a:r>
            <a:r>
              <a:rPr lang="en-US" dirty="0">
                <a:solidFill>
                  <a:srgbClr val="000000"/>
                </a:solidFill>
                <a:ea typeface="Calibri"/>
                <a:cs typeface="Comic Sans MS"/>
              </a:rPr>
              <a:t>room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Trees, shrubs, wall, and fences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omic Sans MS"/>
              </a:rPr>
              <a:t>10. What are the accessories or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0000"/>
                </a:solidFill>
                <a:latin typeface="+mj-lt"/>
                <a:ea typeface="Calibri"/>
                <a:cs typeface="Comic Sans MS"/>
              </a:rPr>
              <a:t>   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omic Sans MS"/>
              </a:rPr>
              <a:t>accents in an outdoor room?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191000"/>
            <a:ext cx="8229600" cy="20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Flowers, boulders, stones, sculptures, murals, mosaics.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11. What </a:t>
            </a:r>
            <a:r>
              <a:rPr lang="en-US" dirty="0">
                <a:solidFill>
                  <a:srgbClr val="000000"/>
                </a:solidFill>
                <a:ea typeface="Calibri"/>
                <a:cs typeface="Comic Sans MS"/>
              </a:rPr>
              <a:t>should be considered when choosing outdoor furniture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41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Durable</a:t>
            </a:r>
          </a:p>
          <a:p>
            <a:r>
              <a:rPr lang="en-US" dirty="0" smtClean="0"/>
              <a:t>Weather resistant</a:t>
            </a:r>
          </a:p>
          <a:p>
            <a:r>
              <a:rPr lang="en-US" dirty="0" smtClean="0"/>
              <a:t>High quality construction</a:t>
            </a:r>
          </a:p>
          <a:p>
            <a:r>
              <a:rPr lang="en-US" dirty="0" smtClean="0"/>
              <a:t>Resist deterioration caused by extreme weather conditions</a:t>
            </a:r>
          </a:p>
          <a:p>
            <a:r>
              <a:rPr lang="en-US" dirty="0" smtClean="0"/>
              <a:t>Resist soiling</a:t>
            </a:r>
          </a:p>
          <a:p>
            <a:r>
              <a:rPr lang="en-US" dirty="0" smtClean="0"/>
              <a:t>Easy to move.</a:t>
            </a:r>
            <a:endParaRPr lang="en-US" dirty="0"/>
          </a:p>
        </p:txBody>
      </p:sp>
      <p:pic>
        <p:nvPicPr>
          <p:cNvPr id="5122" name="Picture 2" descr="http://www.housefashions.net/wp-content/uploads/2013/03/Pottery-Barn-Outdoor-Furni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897379"/>
            <a:ext cx="4749800" cy="42748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12. How </a:t>
            </a:r>
            <a:r>
              <a:rPr lang="en-US" dirty="0">
                <a:solidFill>
                  <a:srgbClr val="000000"/>
                </a:solidFill>
                <a:ea typeface="Calibri"/>
                <a:cs typeface="Comic Sans MS"/>
              </a:rPr>
              <a:t>can lighting be used in an outdoor space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3505200" cy="4525963"/>
          </a:xfrm>
        </p:spPr>
        <p:txBody>
          <a:bodyPr/>
          <a:lstStyle/>
          <a:p>
            <a:r>
              <a:rPr lang="en-US" dirty="0" smtClean="0"/>
              <a:t>Extend the use of outdoor space</a:t>
            </a:r>
          </a:p>
          <a:p>
            <a:r>
              <a:rPr lang="en-US" dirty="0" smtClean="0"/>
              <a:t>Enhance the view</a:t>
            </a:r>
          </a:p>
          <a:p>
            <a:r>
              <a:rPr lang="en-US" dirty="0" smtClean="0"/>
              <a:t>Illuminate sidewalks and driveways</a:t>
            </a:r>
          </a:p>
          <a:p>
            <a:r>
              <a:rPr lang="en-US" dirty="0" smtClean="0"/>
              <a:t>Discourage intruders.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17188" t="17708" r="31250" b="29167"/>
          <a:stretch>
            <a:fillRect/>
          </a:stretch>
        </p:blipFill>
        <p:spPr bwMode="auto">
          <a:xfrm>
            <a:off x="3810000" y="220980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13. What </a:t>
            </a:r>
            <a:r>
              <a:rPr lang="en-US" dirty="0">
                <a:solidFill>
                  <a:srgbClr val="000000"/>
                </a:solidFill>
                <a:ea typeface="Calibri"/>
                <a:cs typeface="Comic Sans MS"/>
              </a:rPr>
              <a:t>is </a:t>
            </a:r>
            <a:r>
              <a:rPr lang="en-US" b="1" dirty="0" err="1">
                <a:solidFill>
                  <a:srgbClr val="000000"/>
                </a:solidFill>
                <a:ea typeface="Calibri"/>
                <a:cs typeface="Comic Sans MS"/>
              </a:rPr>
              <a:t>xeriscaping</a:t>
            </a:r>
            <a:r>
              <a:rPr lang="en-US" dirty="0">
                <a:solidFill>
                  <a:srgbClr val="000000"/>
                </a:solidFill>
                <a:ea typeface="Calibri"/>
                <a:cs typeface="Comic Sans MS"/>
              </a:rPr>
              <a:t> and how is it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/>
            </a:r>
            <a:b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</a:b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       accomplished?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Landscapes that are designed to tolerate drought and conserve water</a:t>
            </a:r>
          </a:p>
          <a:p>
            <a:r>
              <a:rPr lang="en-US" dirty="0" smtClean="0"/>
              <a:t>Are low-maintenance</a:t>
            </a:r>
          </a:p>
          <a:p>
            <a:r>
              <a:rPr lang="en-US" dirty="0" smtClean="0"/>
              <a:t>Choose plants that are native to the location.</a:t>
            </a:r>
            <a:endParaRPr lang="en-US" dirty="0"/>
          </a:p>
        </p:txBody>
      </p:sp>
      <p:pic>
        <p:nvPicPr>
          <p:cNvPr id="3074" name="Picture 2" descr="http://www.missionrcd.org/Xeriscape_files/Modest%20Coastal%20Xeri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512" y="2667000"/>
            <a:ext cx="4917688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86000" cy="4525963"/>
          </a:xfrm>
        </p:spPr>
        <p:txBody>
          <a:bodyPr/>
          <a:lstStyle/>
          <a:p>
            <a:r>
              <a:rPr lang="en-US" b="1" dirty="0" smtClean="0"/>
              <a:t>Pergola</a:t>
            </a:r>
          </a:p>
        </p:txBody>
      </p:sp>
      <p:pic>
        <p:nvPicPr>
          <p:cNvPr id="41986" name="Picture 2" descr="http://www.energyproductsanddesign.com/blog/wp-content/gallery/outdoor-pergolas/sonoma-pergol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6294181" cy="48288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Calibri"/>
                <a:cs typeface="Comic Sans MS"/>
              </a:rPr>
              <a:t> </a:t>
            </a:r>
            <a:br>
              <a:rPr lang="en-US" dirty="0">
                <a:solidFill>
                  <a:srgbClr val="000000"/>
                </a:solidFill>
                <a:ea typeface="Calibri"/>
                <a:cs typeface="Comic Sans MS"/>
              </a:rPr>
            </a:b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4. Briefly </a:t>
            </a:r>
            <a:r>
              <a:rPr lang="en-US" dirty="0">
                <a:solidFill>
                  <a:srgbClr val="000000"/>
                </a:solidFill>
                <a:ea typeface="Calibri"/>
                <a:cs typeface="Comic Sans MS"/>
              </a:rPr>
              <a:t>describe the importance of each natural element in a landscape.</a:t>
            </a:r>
            <a:br>
              <a:rPr lang="en-US" dirty="0">
                <a:solidFill>
                  <a:srgbClr val="000000"/>
                </a:solidFill>
                <a:ea typeface="Calibri"/>
                <a:cs typeface="Comic Sans M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ea typeface="Calibri"/>
                <a:cs typeface="Comic Sans MS"/>
              </a:rPr>
              <a:t>Topography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 – the contour of the land. Level land is the easiest and least expensive to landscape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ea typeface="Calibri"/>
                <a:cs typeface="Comic Sans MS"/>
              </a:rPr>
              <a:t>Soil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 – provides nutrients and must drain well, yet hold water to sustain the plant.</a:t>
            </a:r>
          </a:p>
        </p:txBody>
      </p:sp>
      <p:pic>
        <p:nvPicPr>
          <p:cNvPr id="12290" name="Picture 2" descr="http://b.vimeocdn.com/ts/138/122/13812239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214336"/>
            <a:ext cx="6172200" cy="2643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/>
            <a:r>
              <a:rPr lang="en-US" b="1" dirty="0" smtClean="0"/>
              <a:t>Gazebo</a:t>
            </a:r>
          </a:p>
          <a:p>
            <a:endParaRPr lang="en-US" dirty="0"/>
          </a:p>
        </p:txBody>
      </p:sp>
      <p:pic>
        <p:nvPicPr>
          <p:cNvPr id="44034" name="Picture 2" descr="http://3.bp.blogspot.com/_1XbCsR5voz8/TJ570q0AUXI/AAAAAAAAIWY/USzL7ItQGQw/s640/gazebo_at_nigh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391400" cy="492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1429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ea typeface="Calibri"/>
                <a:cs typeface="Comic Sans MS"/>
              </a:rPr>
              <a:t>Trees and shrubs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– provide shade and shelter from the wind.</a:t>
            </a:r>
          </a:p>
          <a:p>
            <a:endParaRPr lang="en-US" dirty="0"/>
          </a:p>
        </p:txBody>
      </p:sp>
      <p:pic>
        <p:nvPicPr>
          <p:cNvPr id="37890" name="Picture 2" descr="http://www.learn2grow.com/gardeningguides/trees/basics/~/media/articles/2009/06/15/TreeFallColor_225x333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276600" cy="43982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6172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a typeface="Calibri"/>
                <a:cs typeface="Comic Sans MS"/>
              </a:rPr>
              <a:t>deciduous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60960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a typeface="Calibri"/>
                <a:cs typeface="Comic Sans MS"/>
              </a:rPr>
              <a:t>coniferous</a:t>
            </a:r>
            <a:endParaRPr lang="en-US" sz="3200" dirty="0"/>
          </a:p>
        </p:txBody>
      </p:sp>
      <p:pic>
        <p:nvPicPr>
          <p:cNvPr id="37892" name="Picture 4" descr="http://www.nurserymen.com/trees/windbreaks/tree-privacy-screen-02.jpg"/>
          <p:cNvPicPr>
            <a:picLocks noChangeAspect="1" noChangeArrowheads="1"/>
          </p:cNvPicPr>
          <p:nvPr/>
        </p:nvPicPr>
        <p:blipFill>
          <a:blip r:embed="rId3" cstate="print"/>
          <a:srcRect t="6400" r="45031"/>
          <a:stretch>
            <a:fillRect/>
          </a:stretch>
        </p:blipFill>
        <p:spPr bwMode="auto">
          <a:xfrm>
            <a:off x="4419600" y="1638300"/>
            <a:ext cx="4267200" cy="4457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8305800" cy="914399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ea typeface="Calibri"/>
                <a:cs typeface="Comic Sans MS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ea typeface="Calibri"/>
                <a:cs typeface="Comic Sans MS"/>
              </a:rPr>
              <a:t>Flowers</a:t>
            </a:r>
            <a:r>
              <a:rPr lang="en-US" sz="3200" dirty="0" smtClean="0">
                <a:solidFill>
                  <a:srgbClr val="000000"/>
                </a:solidFill>
                <a:ea typeface="Calibri"/>
                <a:cs typeface="Comic Sans MS"/>
              </a:rPr>
              <a:t> – add fragrance and color.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Annuals – plant yearly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8600" y="1981200"/>
            <a:ext cx="4267200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ea typeface="Calibri"/>
                <a:cs typeface="Comic Sans MS"/>
              </a:rPr>
              <a:t>Perennials – bloom without replanting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 descr="annual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971800"/>
            <a:ext cx="3619500" cy="3651531"/>
          </a:xfrm>
          <a:prstGeom prst="rect">
            <a:avLst/>
          </a:prstGeom>
          <a:noFill/>
        </p:spPr>
      </p:pic>
      <p:pic>
        <p:nvPicPr>
          <p:cNvPr id="36868" name="Picture 4" descr="planting perenni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00"/>
                </a:solidFill>
                <a:ea typeface="Calibri"/>
                <a:cs typeface="Comic Sans MS"/>
              </a:rPr>
              <a:t>Ground cover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– ornamental grasses and low-growing plants are used where lawns are not desired.</a:t>
            </a:r>
            <a:endParaRPr lang="en-US" dirty="0"/>
          </a:p>
        </p:txBody>
      </p:sp>
      <p:pic>
        <p:nvPicPr>
          <p:cNvPr id="39938" name="Picture 2" descr="https://encrypted-tbn1.gstatic.com/images?q=tbn:ANd9GcSNGK8d1Z9gNFbaVf1B1KZlwBOoRVdgK3AXSmelg-1iC_2KoNEk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632" y="1676400"/>
            <a:ext cx="2941043" cy="4419600"/>
          </a:xfrm>
          <a:prstGeom prst="rect">
            <a:avLst/>
          </a:prstGeom>
          <a:noFill/>
        </p:spPr>
      </p:pic>
      <p:pic>
        <p:nvPicPr>
          <p:cNvPr id="39940" name="Picture 4" descr="http://gaitten.files.wordpress.com/2013/02/perennial-gras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4419600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6248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Ornamental grasses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6172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English ivy</a:t>
            </a:r>
            <a:endParaRPr lang="en-US" sz="2800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1"/>
            <a:ext cx="8229600" cy="1143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en-US" sz="14400" b="1" dirty="0" smtClean="0">
                <a:solidFill>
                  <a:srgbClr val="000000"/>
                </a:solidFill>
                <a:ea typeface="Calibri"/>
                <a:cs typeface="Comic Sans MS"/>
              </a:rPr>
              <a:t>Boulders and stones (</a:t>
            </a:r>
            <a:r>
              <a:rPr lang="en-US" sz="14400" b="1" dirty="0" err="1" smtClean="0">
                <a:solidFill>
                  <a:srgbClr val="000000"/>
                </a:solidFill>
                <a:ea typeface="Calibri"/>
                <a:cs typeface="Comic Sans MS"/>
              </a:rPr>
              <a:t>hardscape</a:t>
            </a:r>
            <a:r>
              <a:rPr lang="en-US" sz="14400" b="1" dirty="0" smtClean="0">
                <a:solidFill>
                  <a:srgbClr val="000000"/>
                </a:solidFill>
                <a:ea typeface="Calibri"/>
                <a:cs typeface="Comic Sans MS"/>
              </a:rPr>
              <a:t>) </a:t>
            </a:r>
            <a:r>
              <a:rPr lang="en-US" sz="14400" dirty="0" smtClean="0">
                <a:solidFill>
                  <a:srgbClr val="000000"/>
                </a:solidFill>
                <a:ea typeface="Calibri"/>
                <a:cs typeface="Comic Sans MS"/>
              </a:rPr>
              <a:t>– add interest, form and texture.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ea typeface="Calibri"/>
              <a:cs typeface="Comic Sans MS"/>
            </a:endParaRPr>
          </a:p>
        </p:txBody>
      </p:sp>
      <p:pic>
        <p:nvPicPr>
          <p:cNvPr id="35842" name="Picture 2" descr="http://harmonyspringsojai.com/yahoo_site_admin/assets/images/boulderFlowers.11811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4770782" cy="2286000"/>
          </a:xfrm>
          <a:prstGeom prst="rect">
            <a:avLst/>
          </a:prstGeom>
          <a:noFill/>
        </p:spPr>
      </p:pic>
      <p:pic>
        <p:nvPicPr>
          <p:cNvPr id="35844" name="Picture 4" descr="http://img.hgtv.com/HGTV/2010/11/09/RX-DK-GDN23901_stepping-stones_s3x4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71600"/>
            <a:ext cx="3612632" cy="4814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2743200"/>
          </a:xfrm>
        </p:spPr>
        <p:txBody>
          <a:bodyPr>
            <a:normAutofit fontScale="70000" lnSpcReduction="20000"/>
          </a:bodyPr>
          <a:lstStyle/>
          <a:p>
            <a:r>
              <a:rPr lang="en-US" sz="4500" dirty="0" smtClean="0">
                <a:solidFill>
                  <a:srgbClr val="000000"/>
                </a:solidFill>
                <a:ea typeface="Calibri"/>
                <a:cs typeface="Comic Sans MS"/>
              </a:rPr>
              <a:t>Water, sun, and wind are the basic needs of any landscape</a:t>
            </a:r>
          </a:p>
          <a:p>
            <a:r>
              <a:rPr lang="en-US" sz="4500" dirty="0" smtClean="0">
                <a:solidFill>
                  <a:srgbClr val="000000"/>
                </a:solidFill>
                <a:ea typeface="Calibri"/>
                <a:cs typeface="Comic Sans MS"/>
              </a:rPr>
              <a:t>Orientation to the sun and wind affect the use of outdoor space</a:t>
            </a:r>
          </a:p>
          <a:p>
            <a:r>
              <a:rPr lang="en-US" sz="4500" dirty="0" smtClean="0">
                <a:solidFill>
                  <a:srgbClr val="000000"/>
                </a:solidFill>
                <a:ea typeface="Calibri"/>
                <a:cs typeface="Comic Sans MS"/>
              </a:rPr>
              <a:t>Water needs to be controlled to prevent wet basements and swampy yards.</a:t>
            </a:r>
          </a:p>
          <a:p>
            <a:endParaRPr lang="en-US" dirty="0"/>
          </a:p>
        </p:txBody>
      </p:sp>
      <p:pic>
        <p:nvPicPr>
          <p:cNvPr id="1026" name="Picture 2" descr="http://www.topnews.in/files/Sun-Wind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95600"/>
            <a:ext cx="4800600" cy="37850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rgbClr val="000000"/>
                </a:solidFill>
                <a:ea typeface="Calibri"/>
                <a:cs typeface="Comic Sans MS"/>
              </a:rPr>
              <a:t>5. Briefly </a:t>
            </a:r>
            <a:r>
              <a:rPr lang="en-US" sz="3600" dirty="0">
                <a:solidFill>
                  <a:srgbClr val="000000"/>
                </a:solidFill>
                <a:ea typeface="Calibri"/>
                <a:cs typeface="Comic Sans MS"/>
              </a:rPr>
              <a:t>describe the importance of each manufactured element in a landscape</a:t>
            </a:r>
            <a:r>
              <a:rPr lang="en-US" sz="3600" dirty="0" smtClean="0">
                <a:solidFill>
                  <a:srgbClr val="000000"/>
                </a:solidFill>
                <a:ea typeface="Calibri"/>
                <a:cs typeface="Comic Sans MS"/>
              </a:rPr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ea typeface="Calibri"/>
                <a:cs typeface="Comic Sans MS"/>
              </a:rPr>
              <a:t>Hard surfaces </a:t>
            </a:r>
            <a:r>
              <a:rPr lang="en-US" sz="2800" dirty="0">
                <a:solidFill>
                  <a:srgbClr val="000000"/>
                </a:solidFill>
                <a:ea typeface="Calibri"/>
                <a:cs typeface="Comic Sans MS"/>
              </a:rPr>
              <a:t>(walks/paths, driveways, steps, patios, decks</a:t>
            </a:r>
            <a:r>
              <a:rPr lang="en-US" sz="2800" dirty="0" smtClean="0">
                <a:solidFill>
                  <a:srgbClr val="000000"/>
                </a:solidFill>
                <a:ea typeface="Calibri"/>
                <a:cs typeface="Comic Sans MS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Made of brick (masonry), concrete, or asphalt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ea typeface="Calibri"/>
                <a:cs typeface="Comic Sans MS"/>
              </a:rPr>
              <a:t>Flagstone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 is very attractive and can be placed in concrete or on sand.</a:t>
            </a:r>
            <a:endParaRPr lang="en-US" dirty="0">
              <a:solidFill>
                <a:srgbClr val="000000"/>
              </a:solidFill>
              <a:ea typeface="Calibri"/>
              <a:cs typeface="Comic Sans MS"/>
            </a:endParaRPr>
          </a:p>
        </p:txBody>
      </p:sp>
      <p:pic>
        <p:nvPicPr>
          <p:cNvPr id="14338" name="Picture 2" descr="http://www.magmadesigngroup.com/documents/gallery_photos/371.Walkway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064001" cy="2286001"/>
          </a:xfrm>
          <a:prstGeom prst="rect">
            <a:avLst/>
          </a:prstGeom>
          <a:noFill/>
        </p:spPr>
      </p:pic>
      <p:pic>
        <p:nvPicPr>
          <p:cNvPr id="14340" name="Picture 4" descr="http://img4-1.sunset.timeinc.net/i/2008/05/path-flagstone-m-m.jpg?300: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243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Walkway vs. Path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87363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 smtClean="0"/>
              <a:t>Both at least 3’ wide.</a:t>
            </a:r>
            <a:endParaRPr lang="en-US" dirty="0"/>
          </a:p>
        </p:txBody>
      </p:sp>
      <p:pic>
        <p:nvPicPr>
          <p:cNvPr id="45058" name="Picture 2" descr="https://encrypted-tbn3.gstatic.com/images?q=tbn:ANd9GcRJgzz1P0OYfB9okHVWOutFM00P41fND8PJSnin6kzQ81EfW8uj5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02110"/>
            <a:ext cx="3962400" cy="4198690"/>
          </a:xfrm>
          <a:prstGeom prst="rect">
            <a:avLst/>
          </a:prstGeom>
          <a:noFill/>
        </p:spPr>
      </p:pic>
      <p:pic>
        <p:nvPicPr>
          <p:cNvPr id="45060" name="Picture 4" descr="http://img2-3.timeinc.net/toh/i/a/yard/gravel-paths-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0" y="2438400"/>
            <a:ext cx="4629150" cy="3086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262</TotalTime>
  <Words>548</Words>
  <Application>Microsoft Office PowerPoint</Application>
  <PresentationFormat>On-screen Show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3. What are the two basic elements of a landscape?</vt:lpstr>
      <vt:lpstr>  4. Briefly describe the importance of each natural element in a landscape. </vt:lpstr>
      <vt:lpstr>Slide 3</vt:lpstr>
      <vt:lpstr>Slide 4</vt:lpstr>
      <vt:lpstr>Slide 5</vt:lpstr>
      <vt:lpstr>Slide 6</vt:lpstr>
      <vt:lpstr>Slide 7</vt:lpstr>
      <vt:lpstr>5. Briefly describe the importance of each manufactured element in a landscape.</vt:lpstr>
      <vt:lpstr>Walkway vs. Path </vt:lpstr>
      <vt:lpstr>Slide 10</vt:lpstr>
      <vt:lpstr>Slide 11</vt:lpstr>
      <vt:lpstr>Slide 12</vt:lpstr>
      <vt:lpstr>6. Just like indoor spaces, outdoor spaces are divided into zones. List and describe the three landscape zones.</vt:lpstr>
      <vt:lpstr>7. What creates the floor of an       outdoor room?</vt:lpstr>
      <vt:lpstr>9. What creates the walls of an          outdoor room?</vt:lpstr>
      <vt:lpstr>11. What should be considered when choosing outdoor furniture?</vt:lpstr>
      <vt:lpstr>12. How can lighting be used in an outdoor space?</vt:lpstr>
      <vt:lpstr>13. What is xeriscaping and how is it         accomplished?</vt:lpstr>
      <vt:lpstr>Other Terms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student370</dc:creator>
  <cp:lastModifiedBy>jivey</cp:lastModifiedBy>
  <cp:revision>48</cp:revision>
  <dcterms:created xsi:type="dcterms:W3CDTF">2013-05-19T23:51:35Z</dcterms:created>
  <dcterms:modified xsi:type="dcterms:W3CDTF">2014-01-08T18:14:39Z</dcterms:modified>
</cp:coreProperties>
</file>