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6" r:id="rId3"/>
    <p:sldId id="257" r:id="rId4"/>
    <p:sldId id="265" r:id="rId5"/>
    <p:sldId id="258" r:id="rId6"/>
    <p:sldId id="260" r:id="rId7"/>
    <p:sldId id="266" r:id="rId8"/>
    <p:sldId id="262" r:id="rId9"/>
    <p:sldId id="263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6" d="100"/>
          <a:sy n="66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DE916C-643F-490C-A953-42FB6463FA21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83F2D20-60F2-434E-8693-D755D1496F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143" y="152400"/>
            <a:ext cx="8229600" cy="1066800"/>
          </a:xfrm>
        </p:spPr>
        <p:txBody>
          <a:bodyPr/>
          <a:lstStyle/>
          <a:p>
            <a:r>
              <a:rPr lang="en-US" dirty="0" smtClean="0"/>
              <a:t>Answer these 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5626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ea typeface="Calibri"/>
                <a:cs typeface="Comic Sans MS"/>
              </a:rPr>
              <a:t>List five reasons why we have housing standards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What are zoning laws?</a:t>
            </a:r>
            <a:endParaRPr lang="en-US" dirty="0" smtClean="0">
              <a:solidFill>
                <a:srgbClr val="000000"/>
              </a:solidFill>
              <a:ea typeface="Calibri"/>
              <a:cs typeface="Comic Sans MS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What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is the purpose of building codes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? What do they cover?</a:t>
            </a:r>
            <a:endParaRPr lang="en-US" dirty="0" smtClean="0">
              <a:solidFill>
                <a:srgbClr val="000000"/>
              </a:solidFill>
              <a:ea typeface="Calibri"/>
              <a:cs typeface="Comic Sans MS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What is the Uniform Building Code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What are aesthetic codes?</a:t>
            </a:r>
            <a:endParaRPr lang="en-US" dirty="0" smtClean="0">
              <a:solidFill>
                <a:srgbClr val="000000"/>
              </a:solidFill>
              <a:ea typeface="Calibri"/>
              <a:cs typeface="Comic Sans MS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What is the purpose of a building permit?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Times New Roman"/>
                <a:cs typeface="Comic Sans MS"/>
              </a:rPr>
              <a:t>What is a building code variance?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What is the American with Disabilities Act </a:t>
            </a:r>
            <a:r>
              <a:rPr lang="en-US" dirty="0" smtClean="0">
                <a:solidFill>
                  <a:srgbClr val="000000"/>
                </a:solidFill>
                <a:ea typeface="Times New Roman"/>
                <a:cs typeface="Comic Sans MS"/>
              </a:rPr>
              <a:t>(ADA)?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731838"/>
            <a:ext cx="8839200" cy="7159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ea typeface="Calibri"/>
                <a:cs typeface="Comic Sans MS"/>
              </a:rPr>
              <a:t>8</a:t>
            </a:r>
            <a:r>
              <a:rPr lang="en-US" sz="2800" dirty="0" smtClean="0">
                <a:solidFill>
                  <a:srgbClr val="000000"/>
                </a:solidFill>
                <a:ea typeface="Calibri"/>
                <a:cs typeface="Comic Sans MS"/>
              </a:rPr>
              <a:t>. </a:t>
            </a:r>
            <a:r>
              <a:rPr lang="en-US" sz="2800" dirty="0" smtClean="0">
                <a:solidFill>
                  <a:srgbClr val="000000"/>
                </a:solidFill>
                <a:ea typeface="Calibri"/>
                <a:cs typeface="Comic Sans MS"/>
              </a:rPr>
              <a:t>What is the American with Disabilities Act </a:t>
            </a:r>
            <a:r>
              <a:rPr lang="en-US" sz="2800" dirty="0" smtClean="0">
                <a:solidFill>
                  <a:srgbClr val="000000"/>
                </a:solidFill>
                <a:ea typeface="Times New Roman"/>
                <a:cs typeface="Comic Sans MS"/>
              </a:rPr>
              <a:t>(ADA)?</a:t>
            </a:r>
            <a:endParaRPr lang="en-US" sz="2800" dirty="0"/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16764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Law that requires equal access for all people in the design or redesign of public structures.</a:t>
            </a:r>
          </a:p>
        </p:txBody>
      </p:sp>
      <p:pic>
        <p:nvPicPr>
          <p:cNvPr id="32772" name="Picture 2" descr="http://joshvandervies.com/wp-content/uploads/2010/11/automatic-door-opener-accessibility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772668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Objective 6.03: </a:t>
            </a:r>
            <a:br>
              <a:rPr lang="en-US" dirty="0" smtClean="0"/>
            </a:br>
            <a:r>
              <a:rPr lang="en-US" dirty="0" smtClean="0"/>
              <a:t>Cite sources and uses of building code requirements.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482" name="Picture 2" descr="Housing Standa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7530" y="3962400"/>
            <a:ext cx="4274270" cy="27640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valeofglamorganhousing.co.uk/uploads/main_images/main_Housing_Standard_133008677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900" y="1905000"/>
            <a:ext cx="4267200" cy="4267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1. List five reasons why we have housing standards.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5486400" cy="4325112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ea typeface="Calibri"/>
                <a:cs typeface="Times New Roman"/>
              </a:rPr>
              <a:t>To </a:t>
            </a:r>
            <a:r>
              <a:rPr lang="en-US" sz="4000" dirty="0">
                <a:ea typeface="Calibri"/>
                <a:cs typeface="Times New Roman"/>
              </a:rPr>
              <a:t>control use of land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ea typeface="Calibri"/>
                <a:cs typeface="Times New Roman"/>
              </a:rPr>
              <a:t>To control dwelling construction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ea typeface="Calibri"/>
                <a:cs typeface="Times New Roman"/>
              </a:rPr>
              <a:t>To control density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ea typeface="Calibri"/>
                <a:cs typeface="Times New Roman"/>
              </a:rPr>
              <a:t>To separate residences from industry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4000" dirty="0">
                <a:ea typeface="Calibri"/>
                <a:cs typeface="Times New Roman"/>
              </a:rPr>
              <a:t>To protect human health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914" y="609600"/>
            <a:ext cx="3733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 What are zoning laws?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14" y="1981200"/>
            <a:ext cx="3871686" cy="4151376"/>
          </a:xfrm>
        </p:spPr>
        <p:txBody>
          <a:bodyPr>
            <a:normAutofit/>
          </a:bodyPr>
          <a:lstStyle/>
          <a:p>
            <a:r>
              <a:rPr lang="en-US" sz="3600" dirty="0"/>
              <a:t>Z</a:t>
            </a:r>
            <a:r>
              <a:rPr lang="en-US" sz="3600" dirty="0" smtClean="0"/>
              <a:t>oning laws </a:t>
            </a:r>
            <a:r>
              <a:rPr lang="en-US" sz="3600" dirty="0"/>
              <a:t>regulate how </a:t>
            </a:r>
            <a:r>
              <a:rPr lang="en-US" sz="3600" dirty="0" smtClean="0"/>
              <a:t>a </a:t>
            </a:r>
            <a:r>
              <a:rPr lang="en-US" sz="3600" dirty="0"/>
              <a:t>section of land can be used and what type of </a:t>
            </a:r>
            <a:r>
              <a:rPr lang="en-US" sz="3600" dirty="0" smtClean="0"/>
              <a:t>structure can be built on the land</a:t>
            </a:r>
            <a:endParaRPr lang="en-US" sz="3600" dirty="0"/>
          </a:p>
        </p:txBody>
      </p:sp>
      <p:pic>
        <p:nvPicPr>
          <p:cNvPr id="1026" name="Picture 2" descr="matawan proposed zoning ma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4" t="3371" r="2622" b="3371"/>
          <a:stretch/>
        </p:blipFill>
        <p:spPr bwMode="auto">
          <a:xfrm>
            <a:off x="4267200" y="381000"/>
            <a:ext cx="47244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375244"/>
      </p:ext>
    </p:extLst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2" y="838200"/>
            <a:ext cx="8567057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ea typeface="Calibri"/>
                <a:cs typeface="Comic Sans MS"/>
              </a:rPr>
              <a:t>3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.  What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is the purpose of building codes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? What do they cover?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/>
            </a:r>
            <a:b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1" y="2209800"/>
            <a:ext cx="8588828" cy="4267200"/>
          </a:xfrm>
        </p:spPr>
        <p:txBody>
          <a:bodyPr>
            <a:normAutofit fontScale="92500" lnSpcReduction="10000"/>
          </a:bodyPr>
          <a:lstStyle/>
          <a:p>
            <a:pPr marL="109728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dirty="0" smtClean="0">
                <a:ea typeface="Calibri"/>
                <a:cs typeface="Times New Roman"/>
              </a:rPr>
              <a:t>Building codes: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3600" dirty="0" smtClean="0">
                <a:ea typeface="Calibri"/>
                <a:cs typeface="Times New Roman"/>
              </a:rPr>
              <a:t>Regulate the details of the structures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3600" dirty="0">
                <a:ea typeface="Calibri"/>
                <a:cs typeface="Times New Roman"/>
              </a:rPr>
              <a:t>E</a:t>
            </a:r>
            <a:r>
              <a:rPr lang="en-US" sz="3600" dirty="0" smtClean="0">
                <a:ea typeface="Calibri"/>
                <a:cs typeface="Times New Roman"/>
              </a:rPr>
              <a:t>stablish </a:t>
            </a:r>
            <a:r>
              <a:rPr lang="en-US" sz="3600" i="1" u="sng" dirty="0">
                <a:ea typeface="Calibri"/>
                <a:cs typeface="Times New Roman"/>
              </a:rPr>
              <a:t>minimum</a:t>
            </a:r>
            <a:r>
              <a:rPr lang="en-US" sz="3600" dirty="0">
                <a:ea typeface="Calibri"/>
                <a:cs typeface="Times New Roman"/>
              </a:rPr>
              <a:t> standards for materials and construction </a:t>
            </a:r>
            <a:r>
              <a:rPr lang="en-US" sz="3600" dirty="0" smtClean="0">
                <a:ea typeface="Calibri"/>
                <a:cs typeface="Times New Roman"/>
              </a:rPr>
              <a:t>methods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3600" dirty="0" smtClean="0">
                <a:ea typeface="Calibri"/>
                <a:cs typeface="Times New Roman"/>
              </a:rPr>
              <a:t>Regulate construction </a:t>
            </a:r>
            <a:r>
              <a:rPr lang="en-US" sz="3600" dirty="0">
                <a:ea typeface="Calibri"/>
                <a:cs typeface="Times New Roman"/>
              </a:rPr>
              <a:t>related </a:t>
            </a:r>
            <a:r>
              <a:rPr lang="en-US" sz="3600" dirty="0" smtClean="0">
                <a:ea typeface="Calibri"/>
                <a:cs typeface="Times New Roman"/>
              </a:rPr>
              <a:t>areas </a:t>
            </a:r>
            <a:r>
              <a:rPr lang="en-US" sz="3600" dirty="0">
                <a:ea typeface="Calibri"/>
                <a:cs typeface="Times New Roman"/>
              </a:rPr>
              <a:t>including plumbing, heating, electrical, and safety and sanitary conditions</a:t>
            </a:r>
            <a:r>
              <a:rPr lang="en-US" sz="3600" dirty="0" smtClean="0">
                <a:ea typeface="Calibri"/>
                <a:cs typeface="Times New Roman"/>
              </a:rPr>
              <a:t>.</a:t>
            </a:r>
            <a:endParaRPr lang="en-US" sz="3600" dirty="0"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4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.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What </a:t>
            </a:r>
            <a:r>
              <a:rPr lang="en-US" dirty="0">
                <a:solidFill>
                  <a:srgbClr val="000000"/>
                </a:solidFill>
                <a:ea typeface="Calibri"/>
                <a:cs typeface="Comic Sans MS"/>
              </a:rPr>
              <a:t>is the Uniform Building Code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omic Sans MS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5334000" cy="4038600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ea typeface="Calibri"/>
                <a:cs typeface="Times New Roman"/>
              </a:rPr>
              <a:t>The most widely adopted building code in the </a:t>
            </a:r>
            <a:r>
              <a:rPr lang="en-US" sz="3600" dirty="0" smtClean="0">
                <a:ea typeface="Calibri"/>
                <a:cs typeface="Times New Roman"/>
              </a:rPr>
              <a:t>world</a:t>
            </a:r>
            <a:endParaRPr lang="en-US" sz="3600" dirty="0" smtClean="0">
              <a:ea typeface="Calibri"/>
              <a:cs typeface="Times New Roman"/>
            </a:endParaRPr>
          </a:p>
          <a:p>
            <a:pPr lvl="0"/>
            <a:r>
              <a:rPr lang="en-US" sz="3600" dirty="0" smtClean="0">
                <a:ea typeface="Calibri"/>
                <a:cs typeface="Times New Roman"/>
              </a:rPr>
              <a:t>Sets minimum </a:t>
            </a:r>
            <a:r>
              <a:rPr lang="en-US" sz="3600" dirty="0">
                <a:ea typeface="Calibri"/>
                <a:cs typeface="Times New Roman"/>
              </a:rPr>
              <a:t>standards for building construction.</a:t>
            </a:r>
          </a:p>
          <a:p>
            <a:endParaRPr lang="en-US" dirty="0"/>
          </a:p>
        </p:txBody>
      </p:sp>
      <p:pic>
        <p:nvPicPr>
          <p:cNvPr id="16386" name="Picture 2" descr="http://www.b4ubuild.com/books/amazon/covers/ubc_compli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057400"/>
            <a:ext cx="2641257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5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. What are aesthetic codes?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Regulations </a:t>
            </a:r>
            <a:r>
              <a:rPr lang="en-US" sz="3200" dirty="0"/>
              <a:t>used to focus on the beauty of the </a:t>
            </a:r>
            <a:r>
              <a:rPr lang="en-US" sz="3200" dirty="0" smtClean="0"/>
              <a:t>community</a:t>
            </a:r>
          </a:p>
          <a:p>
            <a:r>
              <a:rPr lang="en-US" sz="3200" dirty="0" smtClean="0"/>
              <a:t>Can include style of architecture, paint and roofing colors, and types of landscaping plants.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3648242"/>
      </p:ext>
    </p:extLst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1066800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000000"/>
                </a:solidFill>
                <a:ea typeface="Calibri"/>
                <a:cs typeface="Comic Sans MS"/>
              </a:rPr>
              <a:t>6</a:t>
            </a:r>
            <a:r>
              <a:rPr lang="en-US" sz="3400" dirty="0" smtClean="0">
                <a:solidFill>
                  <a:srgbClr val="000000"/>
                </a:solidFill>
                <a:ea typeface="Calibri"/>
                <a:cs typeface="Comic Sans MS"/>
              </a:rPr>
              <a:t>. </a:t>
            </a:r>
            <a:r>
              <a:rPr lang="en-US" sz="3400" dirty="0" smtClean="0">
                <a:solidFill>
                  <a:srgbClr val="000000"/>
                </a:solidFill>
                <a:ea typeface="Calibri"/>
                <a:cs typeface="Comic Sans MS"/>
              </a:rPr>
              <a:t>What is the purpose of a building permit?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962400" cy="48006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a typeface="Times New Roman"/>
                <a:cs typeface="Times New Roman"/>
              </a:rPr>
              <a:t>Permits give permission to individuals to build or renovate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endParaRPr lang="en-US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dirty="0" smtClean="0"/>
              <a:t>Permits certify that all code specifications (rules) have been considered (followed)</a:t>
            </a:r>
            <a:endParaRPr lang="en-US" dirty="0"/>
          </a:p>
        </p:txBody>
      </p:sp>
      <p:pic>
        <p:nvPicPr>
          <p:cNvPr id="14338" name="Picture 2" descr="http://www.cityofeagan.com/upload/images/CommunityDevelopment/BuildingInspections/HandoutsBrochures/Photo%20-%20Building%20Perm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338283" cy="2895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ea typeface="Times New Roman"/>
                <a:cs typeface="Comic Sans MS"/>
              </a:rPr>
              <a:t>7</a:t>
            </a:r>
            <a:r>
              <a:rPr lang="en-US" dirty="0" smtClean="0">
                <a:solidFill>
                  <a:srgbClr val="000000"/>
                </a:solidFill>
                <a:ea typeface="Times New Roman"/>
                <a:cs typeface="Comic Sans MS"/>
              </a:rPr>
              <a:t>. </a:t>
            </a:r>
            <a:r>
              <a:rPr lang="en-US" dirty="0" smtClean="0">
                <a:solidFill>
                  <a:srgbClr val="000000"/>
                </a:solidFill>
                <a:ea typeface="Times New Roman"/>
                <a:cs typeface="Comic Sans MS"/>
              </a:rPr>
              <a:t>What is a building code variance?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1941576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  <a:ea typeface="Calibri"/>
                <a:cs typeface="Arial"/>
              </a:rPr>
              <a:t>A license to waive (allow an exception to) a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Arial"/>
              </a:rPr>
              <a:t>zoning or building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Arial"/>
              </a:rPr>
              <a:t>code.</a:t>
            </a:r>
            <a:endParaRPr lang="en-US" dirty="0" smtClean="0"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13318" name="Picture 6" descr="http://swamplot.com/wp-content/uploads/2012/04/2120-sw-fwy-vari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743199"/>
            <a:ext cx="5223648" cy="39046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336</TotalTime>
  <Words>330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Comic Sans MS</vt:lpstr>
      <vt:lpstr>Georgia</vt:lpstr>
      <vt:lpstr>Symbol</vt:lpstr>
      <vt:lpstr>Times New Roman</vt:lpstr>
      <vt:lpstr>Trebuchet MS</vt:lpstr>
      <vt:lpstr>Wingdings 2</vt:lpstr>
      <vt:lpstr>Urban</vt:lpstr>
      <vt:lpstr>Answer these questions.</vt:lpstr>
      <vt:lpstr>Objective 6.03:  Cite sources and uses of building code requirements.  </vt:lpstr>
      <vt:lpstr>1. List five reasons why we have housing standards.</vt:lpstr>
      <vt:lpstr>2. What are zoning laws?</vt:lpstr>
      <vt:lpstr>3.  What is the purpose of building codes? What do they cover? </vt:lpstr>
      <vt:lpstr>4. What is the Uniform Building Code?</vt:lpstr>
      <vt:lpstr>5. What are aesthetic codes?</vt:lpstr>
      <vt:lpstr>6. What is the purpose of a building permit?</vt:lpstr>
      <vt:lpstr>7. What is a building code variance?</vt:lpstr>
      <vt:lpstr>8. What is the American with Disabilities Act (ADA)?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Janet Ivey</dc:creator>
  <cp:lastModifiedBy>Janet Ivey</cp:lastModifiedBy>
  <cp:revision>34</cp:revision>
  <dcterms:created xsi:type="dcterms:W3CDTF">2013-03-11T14:19:59Z</dcterms:created>
  <dcterms:modified xsi:type="dcterms:W3CDTF">2016-03-13T19:26:02Z</dcterms:modified>
</cp:coreProperties>
</file>