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420" r:id="rId3"/>
    <p:sldId id="428" r:id="rId4"/>
    <p:sldId id="432" r:id="rId5"/>
    <p:sldId id="421" r:id="rId6"/>
    <p:sldId id="434" r:id="rId7"/>
    <p:sldId id="422" r:id="rId8"/>
    <p:sldId id="429" r:id="rId9"/>
    <p:sldId id="423" r:id="rId10"/>
    <p:sldId id="433" r:id="rId11"/>
    <p:sldId id="424" r:id="rId12"/>
    <p:sldId id="425" r:id="rId13"/>
    <p:sldId id="426" r:id="rId14"/>
    <p:sldId id="430" r:id="rId15"/>
    <p:sldId id="431" r:id="rId16"/>
    <p:sldId id="427" r:id="rId17"/>
    <p:sldId id="419" r:id="rId18"/>
    <p:sldId id="435" r:id="rId19"/>
    <p:sldId id="436" r:id="rId20"/>
    <p:sldId id="309" r:id="rId21"/>
    <p:sldId id="437" r:id="rId22"/>
    <p:sldId id="363" r:id="rId23"/>
    <p:sldId id="310" r:id="rId24"/>
    <p:sldId id="402" r:id="rId25"/>
    <p:sldId id="403" r:id="rId26"/>
    <p:sldId id="410" r:id="rId27"/>
    <p:sldId id="411" r:id="rId28"/>
    <p:sldId id="311" r:id="rId29"/>
    <p:sldId id="312" r:id="rId30"/>
    <p:sldId id="397" r:id="rId31"/>
    <p:sldId id="398" r:id="rId32"/>
    <p:sldId id="399" r:id="rId33"/>
    <p:sldId id="400" r:id="rId34"/>
    <p:sldId id="401" r:id="rId35"/>
    <p:sldId id="313" r:id="rId36"/>
    <p:sldId id="314" r:id="rId37"/>
    <p:sldId id="407" r:id="rId38"/>
    <p:sldId id="408" r:id="rId39"/>
    <p:sldId id="412" r:id="rId40"/>
    <p:sldId id="413" r:id="rId41"/>
    <p:sldId id="406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3298" autoAdjust="0"/>
  </p:normalViewPr>
  <p:slideViewPr>
    <p:cSldViewPr>
      <p:cViewPr>
        <p:scale>
          <a:sx n="50" d="100"/>
          <a:sy n="50" d="100"/>
        </p:scale>
        <p:origin x="-172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47F288-77FA-436A-9351-8E256C265471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33194-BF8A-4B21-8C2F-4DA52DA8E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2D7A-775B-4634-9C97-4DECDC8D446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DEFE-51BB-486C-ADDA-F9C61B078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804C1-A7CB-49B5-B153-37E5E6DD5A49}" type="slidenum">
              <a:rPr lang="en-US"/>
              <a:pPr/>
              <a:t>12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83BA7-CCF0-4E22-B8C2-19A422E8D601}" type="slidenum">
              <a:rPr lang="en-US"/>
              <a:pPr/>
              <a:t>22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AECEE0-7991-42EB-8E8B-82316F6FDC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800369-CE77-465D-85FF-AF779849F9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3CB8-E57F-4FE9-B26F-5F0FDF1268D4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jivey\My%20Documents\Dropbox\ID2\6.01%20Architectural%20Styles\Prairie%20Style%20-%20YouTube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sarchives.com/homes/1908-1914.ht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 6.01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Twentieth Century Housing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648200"/>
          </a:xfrm>
        </p:spPr>
        <p:txBody>
          <a:bodyPr>
            <a:normAutofit fontScale="70000" lnSpcReduction="2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Revival styles</a:t>
            </a:r>
          </a:p>
          <a:p>
            <a:pPr marL="1657350" lvl="2" indent="-857250">
              <a:buFont typeface="+mj-lt"/>
              <a:buAutoNum type="alphaUcPeriod"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Colonial Revival style</a:t>
            </a:r>
          </a:p>
          <a:p>
            <a:pPr marL="1657350" lvl="2" indent="-857250">
              <a:buFont typeface="+mj-lt"/>
              <a:buAutoNum type="alphaUcPeriod"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Tudor style</a:t>
            </a:r>
          </a:p>
          <a:p>
            <a:pPr marL="1657350" lvl="2" indent="-857250">
              <a:buFont typeface="+mj-lt"/>
              <a:buAutoNum type="alphaUcPeriod"/>
            </a:pPr>
            <a:r>
              <a:rPr lang="en-US" sz="4600" dirty="0" err="1" smtClean="0">
                <a:latin typeface="Times New Roman" pitchFamily="18" charset="0"/>
                <a:cs typeface="Times New Roman" pitchFamily="18" charset="0"/>
              </a:rPr>
              <a:t>Chateauesque</a:t>
            </a:r>
            <a:endParaRPr lang="en-US" sz="4600" dirty="0" smtClean="0">
              <a:latin typeface="Times New Roman" pitchFamily="18" charset="0"/>
              <a:cs typeface="Times New Roman" pitchFamily="18" charset="0"/>
            </a:endParaRPr>
          </a:p>
          <a:p>
            <a:pPr marL="1657350" lvl="2" indent="-857250">
              <a:buFont typeface="+mj-lt"/>
              <a:buAutoNum type="alphaUcPeriod"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Mission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Modern Styles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Prairie 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Craftsman/Bungalow </a:t>
            </a:r>
          </a:p>
          <a:p>
            <a:pPr marL="1543050" lvl="2" indent="-742950">
              <a:buFont typeface="+mj-lt"/>
              <a:buAutoNum type="alphaUcPeriod"/>
            </a:pP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International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Tudor</a:t>
            </a:r>
            <a:endParaRPr lang="en-US" dirty="0"/>
          </a:p>
        </p:txBody>
      </p:sp>
      <p:pic>
        <p:nvPicPr>
          <p:cNvPr id="1026" name="Picture 2" descr="http://4.bp.blogspot.com/-ElsmXSFmU7E/UFYlTHjPWzI/AAAAAAAAA6w/tndHREEkEnY/s1600/tudor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85423" cy="52031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4543" r="5928"/>
          <a:stretch>
            <a:fillRect/>
          </a:stretch>
        </p:blipFill>
        <p:spPr bwMode="auto">
          <a:xfrm>
            <a:off x="4495800" y="2514600"/>
            <a:ext cx="43668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Chateauesque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419600" cy="53340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Popular at turn of the century among wealthy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Elaborate towers, spires, and steeply-pitched roofs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Steeply pitched hipped or gable roof, often with cresting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Tall chimneys with decorative caps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dormers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Usually of masonry (stone or brick) construction.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Chateauesque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papercitymag.com/files/article2/0511_MayIssue/0511_Galveston_List/154_e_0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38200"/>
            <a:ext cx="5715000" cy="57684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Chateauesque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93883215.onlinehome.us/adamjaneiro/uploaded_images/IMG_4153-758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914400"/>
            <a:ext cx="8607425" cy="57239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Chateauesque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aculty.wcas.northwestern.edu/~infocom/scndempr/bedbreak/east/Con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" y="838200"/>
            <a:ext cx="8392521" cy="57721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Chateauesque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http://faculty.wcas.northwestern.edu/~infocom/scndempr/bedbreak/east/New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81050"/>
            <a:ext cx="8010525" cy="6000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2238"/>
            <a:ext cx="8229600" cy="639762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Revival: Mission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79637"/>
            <a:ext cx="3962400" cy="3306763"/>
          </a:xfrm>
        </p:spPr>
        <p:txBody>
          <a:bodyPr>
            <a:normAutofit/>
          </a:bodyPr>
          <a:lstStyle/>
          <a:p>
            <a:pPr marL="514350" lvl="2" indent="-51435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Similar to Spanish architectural style</a:t>
            </a:r>
          </a:p>
        </p:txBody>
      </p:sp>
      <p:pic>
        <p:nvPicPr>
          <p:cNvPr id="7" name="Picture 6" descr="Mission style home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038600" y="2362200"/>
            <a:ext cx="442849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Mission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000" y="849802"/>
            <a:ext cx="7512600" cy="562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1822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Mission</a:t>
            </a:r>
            <a:endParaRPr lang="en-US" dirty="0"/>
          </a:p>
        </p:txBody>
      </p:sp>
      <p:pic>
        <p:nvPicPr>
          <p:cNvPr id="60418" name="Picture 2" descr="http://blogs.laweekly.com/informer/los-angeles-house2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638800" cy="56200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Mission</a:t>
            </a:r>
            <a:endParaRPr lang="en-US" dirty="0"/>
          </a:p>
        </p:txBody>
      </p:sp>
      <p:pic>
        <p:nvPicPr>
          <p:cNvPr id="59394" name="Picture 2" descr="http://www.examiner.com/images/blog/replicate/EXID20412/images/meridith_baer_spanish_style_house_exterior_mediterran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2429"/>
            <a:ext cx="8382000" cy="55656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Revival: Colonial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3581400" cy="541020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Similar to Georgian, Federal, Adam, Greek Revival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Machine-made woodwork that had less depth and relief than earlier handmade versions.</a:t>
            </a:r>
          </a:p>
        </p:txBody>
      </p:sp>
      <p:pic>
        <p:nvPicPr>
          <p:cNvPr id="6" name="Picture 5" descr="Colonial Reviv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7954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altormag.realtor.org/sites/realtormag.realtor.org/files/ARCH-RES_prarie_0.jpg?1310160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133849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Housing: Prairie Style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8037"/>
            <a:ext cx="5257800" cy="5668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Originated by Frank Lloyd Wright</a:t>
            </a:r>
          </a:p>
          <a:p>
            <a:r>
              <a:rPr lang="en-US" sz="2000" dirty="0" smtClean="0"/>
              <a:t>Integrated with landscape and environment</a:t>
            </a:r>
          </a:p>
          <a:p>
            <a:r>
              <a:rPr lang="en-US" sz="2000" dirty="0" smtClean="0"/>
              <a:t>1 - 2 story</a:t>
            </a:r>
          </a:p>
          <a:p>
            <a:r>
              <a:rPr lang="en-US" sz="2000" dirty="0" smtClean="0"/>
              <a:t>Strong horizontal lines</a:t>
            </a:r>
          </a:p>
          <a:p>
            <a:r>
              <a:rPr lang="en-US" sz="2000" dirty="0" smtClean="0"/>
              <a:t>Prominent, central chimney</a:t>
            </a:r>
          </a:p>
          <a:p>
            <a:r>
              <a:rPr lang="en-US" sz="2000" dirty="0" smtClean="0"/>
              <a:t>Low-pitched hipped or flat roof </a:t>
            </a:r>
          </a:p>
          <a:p>
            <a:r>
              <a:rPr lang="en-US" sz="2000" dirty="0" smtClean="0"/>
              <a:t>Broad, overhanging eaves</a:t>
            </a:r>
          </a:p>
          <a:p>
            <a:r>
              <a:rPr lang="en-US" sz="2000" dirty="0" smtClean="0"/>
              <a:t>Projecting or cantilevered wings</a:t>
            </a:r>
          </a:p>
          <a:p>
            <a:r>
              <a:rPr lang="en-US" sz="2000" dirty="0" smtClean="0"/>
              <a:t>Ribbons of windows arranged in horizontal bands</a:t>
            </a:r>
          </a:p>
          <a:p>
            <a:r>
              <a:rPr lang="en-US" sz="2000" dirty="0" smtClean="0"/>
              <a:t>Clerestory windows</a:t>
            </a:r>
          </a:p>
          <a:p>
            <a:r>
              <a:rPr lang="en-US" sz="2000" dirty="0" smtClean="0"/>
              <a:t>Rows of windows with geometric patterns </a:t>
            </a:r>
          </a:p>
          <a:p>
            <a:r>
              <a:rPr lang="en-US" sz="2000" dirty="0" smtClean="0"/>
              <a:t>Windows placed together for the appearance of a glass wall</a:t>
            </a:r>
          </a:p>
          <a:p>
            <a:r>
              <a:rPr lang="en-US" sz="2000" dirty="0" smtClean="0"/>
              <a:t>Wide use of natural materials especially stone and wood.</a:t>
            </a: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Century Housing: Prairie Style Video</a:t>
            </a:r>
            <a:endParaRPr lang="en-US" sz="3600" dirty="0"/>
          </a:p>
        </p:txBody>
      </p:sp>
      <p:pic>
        <p:nvPicPr>
          <p:cNvPr id="3" name="Prairie Style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8272" y="1219201"/>
            <a:ext cx="9009528" cy="51053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Prairie Style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1909 - Frank Lloyd Wright for Mrs. Thomas G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68298"/>
            <a:ext cx="8153400" cy="58296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Housing: Prairie Style</a:t>
            </a:r>
            <a:endParaRPr lang="en-US" sz="4000" dirty="0"/>
          </a:p>
        </p:txBody>
      </p:sp>
      <p:pic>
        <p:nvPicPr>
          <p:cNvPr id="20482" name="Picture 2" descr="http://galenf.com/wright/frank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63" y="800100"/>
            <a:ext cx="8071337" cy="5829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Prairie Style</a:t>
            </a:r>
            <a:endParaRPr lang="en-US" dirty="0"/>
          </a:p>
        </p:txBody>
      </p:sp>
      <p:pic>
        <p:nvPicPr>
          <p:cNvPr id="36866" name="Picture 2" descr="http://www.prairieschooltraveler.com/html/nc/asheville/62gertrude.jpg"/>
          <p:cNvPicPr>
            <a:picLocks noChangeAspect="1" noChangeArrowheads="1"/>
          </p:cNvPicPr>
          <p:nvPr/>
        </p:nvPicPr>
        <p:blipFill>
          <a:blip r:embed="rId2" cstate="print"/>
          <a:srcRect l="6667" r="2667" b="13784"/>
          <a:stretch>
            <a:fillRect/>
          </a:stretch>
        </p:blipFill>
        <p:spPr bwMode="auto">
          <a:xfrm>
            <a:off x="228600" y="914400"/>
            <a:ext cx="8676168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Prairie Style</a:t>
            </a:r>
            <a:endParaRPr lang="en-US" dirty="0"/>
          </a:p>
        </p:txBody>
      </p:sp>
      <p:pic>
        <p:nvPicPr>
          <p:cNvPr id="37890" name="Picture 2" descr="http://www.prairieschooltraveler.com/html/nc/asheville/70gertr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20166"/>
            <a:ext cx="8527890" cy="5656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Prairie Style</a:t>
            </a:r>
            <a:endParaRPr lang="en-US" dirty="0"/>
          </a:p>
        </p:txBody>
      </p:sp>
      <p:pic>
        <p:nvPicPr>
          <p:cNvPr id="39938" name="Picture 2" descr="http://prairieschooltraveler.com/html/il/springfield/unknown/1533snob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382000" cy="5565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Prairie Style</a:t>
            </a:r>
            <a:endParaRPr lang="en-US" dirty="0"/>
          </a:p>
        </p:txBody>
      </p:sp>
      <p:pic>
        <p:nvPicPr>
          <p:cNvPr id="38914" name="Picture 2" descr="http://prairieschooltraveler.com/html/il/villapark/heis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610600" cy="51319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ealtormag.realtor.org/sites/realtormag.realtor.org/files/ARCH-RES_Craftsman_0.jpg?13101617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1905000"/>
            <a:ext cx="466725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Century Housing: Craftsman/Bungalow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4876800" cy="58674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Originated in California then moved eastward </a:t>
            </a:r>
          </a:p>
          <a:p>
            <a:pPr lvl="0"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Rectangular one and one-half story </a:t>
            </a:r>
          </a:p>
          <a:p>
            <a:pPr lvl="0"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Low-pitched gabled or hipped roofs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Exposed rafters under wide eaves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Deep front porch with tapered columns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Doors have glass panes in the upper third of the door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Multi-pane windows with no mullions on the bottom sash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Single, wide dormers</a:t>
            </a:r>
          </a:p>
          <a:p>
            <a:pPr lvl="0"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popular could order a bungalow kit 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Sears and Roebuck catalog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8683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Century Housing: Craftsman/Bungalow</a:t>
            </a:r>
            <a:endParaRPr lang="en-US" sz="3200" dirty="0" smtClean="0"/>
          </a:p>
        </p:txBody>
      </p:sp>
      <p:pic>
        <p:nvPicPr>
          <p:cNvPr id="5" name="Picture 2" descr="http://farm6.staticflickr.com/5056/5394619402_a23c02ab62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119" y="990600"/>
            <a:ext cx="8408273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Revival: Colonial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7577883" cy="56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9979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Century Housing: Craftsman/Bungalow</a:t>
            </a:r>
            <a:endParaRPr lang="en-US" sz="3200" dirty="0"/>
          </a:p>
        </p:txBody>
      </p:sp>
      <p:pic>
        <p:nvPicPr>
          <p:cNvPr id="1026" name="Picture 2" descr="File:Craftsman Residential 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44093"/>
            <a:ext cx="8534400" cy="58567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Century Housing: Craftsman/Bungalow</a:t>
            </a:r>
            <a:endParaRPr lang="en-US" sz="3200" dirty="0"/>
          </a:p>
        </p:txBody>
      </p:sp>
      <p:pic>
        <p:nvPicPr>
          <p:cNvPr id="32770" name="Picture 2" descr="http://3.bp.blogspot.com/_GmQj3LxBW7A/TR_7lYmEBrI/AAAAAAAAFQ4/OxOjL0-qXHM/s1600/%25283%2529%2BBungalow%2BHeaven%252C%2BPasad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Century Housing: Craftsman/Bungalow</a:t>
            </a:r>
            <a:endParaRPr lang="en-US" sz="3200" dirty="0"/>
          </a:p>
        </p:txBody>
      </p:sp>
      <p:pic>
        <p:nvPicPr>
          <p:cNvPr id="33794" name="Picture 2" descr="http://4.bp.blogspot.com/_GmQj3LxBW7A/TTDv0sjXbeI/AAAAAAAAFTY/N1yJeZkoD9o/s1600/Bungalow%2BHeaven%252C%2BPasadena%2B%25282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899400" cy="5924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Century Housing: Craftsman/Bungalow</a:t>
            </a:r>
            <a:endParaRPr lang="en-US" sz="3200" dirty="0"/>
          </a:p>
        </p:txBody>
      </p:sp>
      <p:pic>
        <p:nvPicPr>
          <p:cNvPr id="34818" name="Picture 2" descr="http://4.bp.blogspot.com/_GmQj3LxBW7A/TTDvF85SgfI/AAAAAAAAFTQ/gEJ4ZkyyowM/s1600/Bungalow%2BHeaven%252C%2BPasadena%2B%252827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7620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Century Housing: Craftsman/Bungalow</a:t>
            </a:r>
            <a:endParaRPr lang="en-US" sz="3200" dirty="0"/>
          </a:p>
        </p:txBody>
      </p:sp>
      <p:pic>
        <p:nvPicPr>
          <p:cNvPr id="35842" name="Picture 2" descr="http://www.americanbungalow.com/wp-content/uploads/2013/02/14-REV_Page_1_Image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63000" cy="4980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altormag.realtor.org/sites/realtormag.realtor.org/files/ARCH-RES_international_0.jpg?1310160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2286000"/>
            <a:ext cx="466725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Housing: International Style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572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Asymmetrical facade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Rectangular forms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Flat roof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of ornamentation or decorative details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Ribbon windows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Curtain walls of glass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Cantilevered projections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Smooth wall surfaces.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istory.blogs.delaware.gov/files/2012/05/HCA_Blog_Dunn_Ribbon1.jpg"/>
          <p:cNvPicPr>
            <a:picLocks noChangeAspect="1" noChangeArrowheads="1"/>
          </p:cNvPicPr>
          <p:nvPr/>
        </p:nvPicPr>
        <p:blipFill>
          <a:blip r:embed="rId2" cstate="print"/>
          <a:srcRect l="3386" t="13873" r="4955" b="13295"/>
          <a:stretch>
            <a:fillRect/>
          </a:stretch>
        </p:blipFill>
        <p:spPr bwMode="auto">
          <a:xfrm>
            <a:off x="152400" y="1295400"/>
            <a:ext cx="8860971" cy="5029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Century Housing: International Style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Century Housing: International Style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3010" name="Picture 2" descr="forest house by bassam fellows in new canaan 1 of 6 The reason for using windows in the tropics, Forest House by Bassam Fellows at New Canaan, Connectic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61981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Century Housing: International Style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988" name="Picture 4" descr="4500 West 30th Aven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54902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Century Housing: International Style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8130" name="Picture 2" descr="http://cdn.cstatic.net/images/gridfs/5109a5f4f92ea161a501953f/R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800" cy="5959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Revival: Colonial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0.tqn.com/d/architecture/1/0/6/P/colonial-revival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772400" cy="582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59979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Century Housing: International Style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7106" name="Picture 2" descr="http://recentpastnation.org/wp-content/uploads/2010/03/1942_International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Century Housing: International Style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4034" name="Picture 2" descr="Restored American International Style Resid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224489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Revival: Colonial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114-brattle-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89601" cy="62170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Revival: Colonial</a:t>
            </a:r>
            <a:endParaRPr lang="en-US" dirty="0"/>
          </a:p>
        </p:txBody>
      </p:sp>
      <p:pic>
        <p:nvPicPr>
          <p:cNvPr id="58370" name="Picture 2" descr="Georgian Colonial Revi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47" y="1066800"/>
            <a:ext cx="8670493" cy="56270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Century Revival: Tudor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3657600" cy="33067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Similar to Half-Timber</a:t>
            </a:r>
          </a:p>
        </p:txBody>
      </p:sp>
      <p:pic>
        <p:nvPicPr>
          <p:cNvPr id="4" name="Picture 3" descr="http://realtormag.realtor.org/sites/realtormag.realtor.org/files/ARCH-RES_tudor_0.jpg?1310160710"/>
          <p:cNvPicPr/>
          <p:nvPr/>
        </p:nvPicPr>
        <p:blipFill>
          <a:blip r:embed="rId2" cstate="print"/>
          <a:srcRect l="11266" r="9773"/>
          <a:stretch>
            <a:fillRect/>
          </a:stretch>
        </p:blipFill>
        <p:spPr bwMode="auto">
          <a:xfrm>
            <a:off x="4267200" y="2057400"/>
            <a:ext cx="42514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Revival: Tudor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95" y="1295400"/>
            <a:ext cx="8658105" cy="51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4915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Early 20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Century Revival: Tudor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si.wsj.net/public/resources/images/OB-TS897_DPMtud_H_20120712133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34" y="1086298"/>
            <a:ext cx="8320966" cy="55431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505</Words>
  <Application>Microsoft Office PowerPoint</Application>
  <PresentationFormat>On-screen Show (4:3)</PresentationFormat>
  <Paragraphs>92</Paragraphs>
  <Slides>41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Objective 6.01 Early Twentieth Century Housing</vt:lpstr>
      <vt:lpstr>Early 20th Century Revival: Colonial</vt:lpstr>
      <vt:lpstr>Early 20th Century Revival: Colonial</vt:lpstr>
      <vt:lpstr>Early 20th Century Revival: Colonial</vt:lpstr>
      <vt:lpstr>Early 20th Century Revival: Colonial</vt:lpstr>
      <vt:lpstr>Early 20th Century Revival: Colonial</vt:lpstr>
      <vt:lpstr>Early 20th Century Revival: Tudor</vt:lpstr>
      <vt:lpstr>Early 20th Century Revival: Tudor </vt:lpstr>
      <vt:lpstr>Early 20th Century Revival: Tudor</vt:lpstr>
      <vt:lpstr>Early 20th Century Revival: Tudor</vt:lpstr>
      <vt:lpstr>Early 20th Century Revival: Chateauesque</vt:lpstr>
      <vt:lpstr>Early 20th Century Revival: Chateauesque</vt:lpstr>
      <vt:lpstr>Early 20th Century Revival: Chateauesque</vt:lpstr>
      <vt:lpstr>Early 20th Century Revival: Chateauesque</vt:lpstr>
      <vt:lpstr>Early 20th Century Revival: Chateauesque</vt:lpstr>
      <vt:lpstr>Early 20th Century Revival: Mission</vt:lpstr>
      <vt:lpstr>Early 20th Century Revival: Mission</vt:lpstr>
      <vt:lpstr>Early 20th Century Revival: Mission</vt:lpstr>
      <vt:lpstr>Early 20th Century Revival: Mission</vt:lpstr>
      <vt:lpstr>Early 20th Century Housing: Prairie Style</vt:lpstr>
      <vt:lpstr>Early 20th Century Housing: Prairie Style Video</vt:lpstr>
      <vt:lpstr>Early 20th Century Housing: Prairie Style</vt:lpstr>
      <vt:lpstr>Early 20th Century Housing: Prairie Style</vt:lpstr>
      <vt:lpstr>Early 20th Century Housing: Prairie Style</vt:lpstr>
      <vt:lpstr>Early 20th Century Housing: Prairie Style</vt:lpstr>
      <vt:lpstr>Early 20th Century Housing: Prairie Style</vt:lpstr>
      <vt:lpstr>Early 20th Century Housing: Prairie Style</vt:lpstr>
      <vt:lpstr>Early 20th Century Housing: Craftsman/Bungalow </vt:lpstr>
      <vt:lpstr>Early 20th Century Housing: Craftsman/Bungalow</vt:lpstr>
      <vt:lpstr>Early 20th Century Housing: Craftsman/Bungalow</vt:lpstr>
      <vt:lpstr>Early 20th Century Housing: Craftsman/Bungalow</vt:lpstr>
      <vt:lpstr>Early 20th Century Housing: Craftsman/Bungalow</vt:lpstr>
      <vt:lpstr>Early 20th Century Housing: Craftsman/Bungalow</vt:lpstr>
      <vt:lpstr>Early 20th Century Housing: Craftsman/Bungalow</vt:lpstr>
      <vt:lpstr>Early 20th Century Housing: International Style </vt:lpstr>
      <vt:lpstr>Early 20th Century Housing: International Style  </vt:lpstr>
      <vt:lpstr>Early 20th Century Housing: International Style  </vt:lpstr>
      <vt:lpstr>Early 20th Century Housing: International Style  </vt:lpstr>
      <vt:lpstr>Early 20th Century Housing: International Style  </vt:lpstr>
      <vt:lpstr>Early 20th Century Housing: International Style  </vt:lpstr>
      <vt:lpstr>Early 20th Century Housing: International Style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student370</dc:creator>
  <cp:lastModifiedBy>jivey</cp:lastModifiedBy>
  <cp:revision>112</cp:revision>
  <dcterms:created xsi:type="dcterms:W3CDTF">2013-03-13T00:12:18Z</dcterms:created>
  <dcterms:modified xsi:type="dcterms:W3CDTF">2013-11-15T19:34:09Z</dcterms:modified>
</cp:coreProperties>
</file>