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371" r:id="rId3"/>
    <p:sldId id="373" r:id="rId4"/>
    <p:sldId id="376" r:id="rId5"/>
    <p:sldId id="377" r:id="rId6"/>
    <p:sldId id="388" r:id="rId7"/>
    <p:sldId id="387" r:id="rId8"/>
    <p:sldId id="385" r:id="rId9"/>
    <p:sldId id="379" r:id="rId10"/>
    <p:sldId id="397" r:id="rId11"/>
    <p:sldId id="380" r:id="rId12"/>
    <p:sldId id="394" r:id="rId13"/>
    <p:sldId id="367" r:id="rId14"/>
    <p:sldId id="392" r:id="rId15"/>
    <p:sldId id="393" r:id="rId16"/>
    <p:sldId id="295" r:id="rId17"/>
    <p:sldId id="381" r:id="rId18"/>
    <p:sldId id="386" r:id="rId19"/>
    <p:sldId id="383" r:id="rId20"/>
    <p:sldId id="297" r:id="rId21"/>
    <p:sldId id="396" r:id="rId22"/>
    <p:sldId id="391" r:id="rId23"/>
    <p:sldId id="298" r:id="rId24"/>
    <p:sldId id="357" r:id="rId25"/>
    <p:sldId id="299" r:id="rId26"/>
    <p:sldId id="390" r:id="rId27"/>
    <p:sldId id="395" r:id="rId28"/>
    <p:sldId id="365"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460" autoAdjust="0"/>
    <p:restoredTop sz="83069" autoAdjust="0"/>
  </p:normalViewPr>
  <p:slideViewPr>
    <p:cSldViewPr>
      <p:cViewPr>
        <p:scale>
          <a:sx n="70" d="100"/>
          <a:sy n="70" d="100"/>
        </p:scale>
        <p:origin x="-1158" y="-2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847F288-77FA-436A-9351-8E256C265471}" type="datetimeFigureOut">
              <a:rPr lang="en-US" smtClean="0"/>
              <a:pPr/>
              <a:t>2/21/2014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DC33194-BF8A-4B21-8C2F-4DA52DA8EB3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BE12D7A-775B-4634-9C97-4DECDC8D4466}" type="datetimeFigureOut">
              <a:rPr lang="en-US" smtClean="0"/>
              <a:pPr/>
              <a:t>2/21/2014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344DEFE-51BB-486C-ADDA-F9C61B07810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Constructed by Charles Bland on the crest of a hill on his wooded farm, the earliest portions of the </a:t>
            </a:r>
            <a:r>
              <a:rPr lang="en-US" sz="1200" b="0" i="0" kern="1200" dirty="0" err="1" smtClean="0">
                <a:solidFill>
                  <a:schemeClr val="tx1"/>
                </a:solidFill>
                <a:latin typeface="+mn-lt"/>
                <a:ea typeface="+mn-ea"/>
                <a:cs typeface="+mn-cs"/>
              </a:rPr>
              <a:t>Blandwood</a:t>
            </a:r>
            <a:r>
              <a:rPr lang="en-US" sz="1200" b="0" i="0" kern="1200" dirty="0" smtClean="0">
                <a:solidFill>
                  <a:schemeClr val="tx1"/>
                </a:solidFill>
                <a:latin typeface="+mn-lt"/>
                <a:ea typeface="+mn-ea"/>
                <a:cs typeface="+mn-cs"/>
              </a:rPr>
              <a:t> were completed in 1795. The simple two-story farmhouse was later purchased by Governor Morehead, and subsequently expanded according to plans drawn by nationally renowned architect Alexander Jackson Davis of New York. Davis designed additions in the Italianate style villa that featured a central tower, stucco walls, and symmetrical flanking dependencies. Completed in 1846, it is considered the oldest standing example of Italianate architecture in the United States.</a:t>
            </a:r>
            <a:endParaRPr lang="en-US" b="0" dirty="0">
              <a:solidFill>
                <a:schemeClr val="tx1"/>
              </a:solidFill>
              <a:latin typeface="+mn-lt"/>
            </a:endParaRPr>
          </a:p>
        </p:txBody>
      </p:sp>
      <p:sp>
        <p:nvSpPr>
          <p:cNvPr id="4" name="Slide Number Placeholder 3"/>
          <p:cNvSpPr>
            <a:spLocks noGrp="1"/>
          </p:cNvSpPr>
          <p:nvPr>
            <p:ph type="sldNum" sz="quarter" idx="10"/>
          </p:nvPr>
        </p:nvSpPr>
        <p:spPr/>
        <p:txBody>
          <a:bodyPr/>
          <a:lstStyle/>
          <a:p>
            <a:fld id="{A344DEFE-51BB-486C-ADDA-F9C61B07810C}"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956AC0-1C7C-47D7-B8DE-DC12344967AB}" type="slidenum">
              <a:rPr lang="en-US"/>
              <a:pPr/>
              <a:t>24</a:t>
            </a:fld>
            <a:endParaRPr lang="en-US"/>
          </a:p>
        </p:txBody>
      </p:sp>
      <p:sp>
        <p:nvSpPr>
          <p:cNvPr id="519170" name="Rectangle 2"/>
          <p:cNvSpPr>
            <a:spLocks noGrp="1" noRot="1" noChangeAspect="1" noChangeArrowheads="1" noTextEdit="1"/>
          </p:cNvSpPr>
          <p:nvPr>
            <p:ph type="sldImg"/>
          </p:nvPr>
        </p:nvSpPr>
        <p:spPr>
          <a:ln/>
        </p:spPr>
      </p:sp>
      <p:sp>
        <p:nvSpPr>
          <p:cNvPr id="519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FCC75E-2492-4531-833F-EA122EE8902C}" type="slidenum">
              <a:rPr lang="en-US"/>
              <a:pPr/>
              <a:t>28</a:t>
            </a:fld>
            <a:endParaRPr lang="en-US"/>
          </a:p>
        </p:txBody>
      </p:sp>
      <p:sp>
        <p:nvSpPr>
          <p:cNvPr id="530434" name="Rectangle 2"/>
          <p:cNvSpPr>
            <a:spLocks noGrp="1" noRot="1" noChangeAspect="1" noChangeArrowheads="1" noTextEdit="1"/>
          </p:cNvSpPr>
          <p:nvPr>
            <p:ph type="sldImg"/>
          </p:nvPr>
        </p:nvSpPr>
        <p:spPr>
          <a:ln/>
        </p:spPr>
      </p:sp>
      <p:sp>
        <p:nvSpPr>
          <p:cNvPr id="53043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6B3CB8-E57F-4FE9-B26F-5F0FDF1268D4}" type="datetimeFigureOut">
              <a:rPr lang="en-US" smtClean="0"/>
              <a:pPr/>
              <a:t>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1EF73-0CEB-4A87-838C-D3CF192C49E7}" type="slidenum">
              <a:rPr lang="en-US" smtClean="0"/>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6B3CB8-E57F-4FE9-B26F-5F0FDF1268D4}" type="datetimeFigureOut">
              <a:rPr lang="en-US" smtClean="0"/>
              <a:pPr/>
              <a:t>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1EF73-0CEB-4A87-838C-D3CF192C49E7}"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6B3CB8-E57F-4FE9-B26F-5F0FDF1268D4}" type="datetimeFigureOut">
              <a:rPr lang="en-US" smtClean="0"/>
              <a:pPr/>
              <a:t>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1EF73-0CEB-4A87-838C-D3CF192C49E7}" type="slidenum">
              <a:rPr lang="en-US" smtClean="0"/>
              <a:pPr/>
              <a:t>‹#›</a:t>
            </a:fld>
            <a:endParaRPr lang="en-US"/>
          </a:p>
        </p:txBody>
      </p:sp>
    </p:spTree>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51575"/>
            <a:ext cx="2133600" cy="476250"/>
          </a:xfrm>
        </p:spPr>
        <p:txBody>
          <a:bodyPr/>
          <a:lstStyle>
            <a:lvl1pPr>
              <a:defRPr/>
            </a:lvl1pPr>
          </a:lstStyle>
          <a:p>
            <a:endParaRPr lang="en-US"/>
          </a:p>
        </p:txBody>
      </p:sp>
      <p:sp>
        <p:nvSpPr>
          <p:cNvPr id="7" name="Slide Number Placeholder 6"/>
          <p:cNvSpPr>
            <a:spLocks noGrp="1"/>
          </p:cNvSpPr>
          <p:nvPr>
            <p:ph type="sldNum" sz="quarter" idx="11"/>
          </p:nvPr>
        </p:nvSpPr>
        <p:spPr>
          <a:xfrm>
            <a:off x="6553200" y="6248400"/>
            <a:ext cx="2133600" cy="476250"/>
          </a:xfrm>
        </p:spPr>
        <p:txBody>
          <a:bodyPr/>
          <a:lstStyle>
            <a:lvl1pPr>
              <a:defRPr/>
            </a:lvl1pPr>
          </a:lstStyle>
          <a:p>
            <a:fld id="{1A800369-CE77-465D-85FF-AF779849F96D}" type="slidenum">
              <a:rPr lang="en-US"/>
              <a:pPr/>
              <a:t>‹#›</a:t>
            </a:fld>
            <a:endParaRPr lang="en-US"/>
          </a:p>
        </p:txBody>
      </p:sp>
      <p:sp>
        <p:nvSpPr>
          <p:cNvPr id="8" name="Footer Placeholder 7"/>
          <p:cNvSpPr>
            <a:spLocks noGrp="1"/>
          </p:cNvSpPr>
          <p:nvPr>
            <p:ph type="ftr" sz="quarter" idx="12"/>
          </p:nvPr>
        </p:nvSpPr>
        <p:spPr>
          <a:xfrm>
            <a:off x="3124200" y="6248400"/>
            <a:ext cx="2895600" cy="476250"/>
          </a:xfrm>
        </p:spPr>
        <p:txBody>
          <a:bodyPr/>
          <a:lstStyle>
            <a:lvl1pPr>
              <a:defRPr/>
            </a:lvl1pPr>
          </a:lstStyle>
          <a:p>
            <a:endParaRPr lang="en-US"/>
          </a:p>
        </p:txBody>
      </p:sp>
    </p:spTree>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33AECEE0-7991-42EB-8E8B-82316F6FDC8A}" type="slidenum">
              <a:rPr lang="en-US"/>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6B3CB8-E57F-4FE9-B26F-5F0FDF1268D4}" type="datetimeFigureOut">
              <a:rPr lang="en-US" smtClean="0"/>
              <a:pPr/>
              <a:t>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1EF73-0CEB-4A87-838C-D3CF192C49E7}"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6B3CB8-E57F-4FE9-B26F-5F0FDF1268D4}" type="datetimeFigureOut">
              <a:rPr lang="en-US" smtClean="0"/>
              <a:pPr/>
              <a:t>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1EF73-0CEB-4A87-838C-D3CF192C49E7}" type="slidenum">
              <a:rPr lang="en-US" smtClean="0"/>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6B3CB8-E57F-4FE9-B26F-5F0FDF1268D4}" type="datetimeFigureOut">
              <a:rPr lang="en-US" smtClean="0"/>
              <a:pPr/>
              <a:t>2/21/2014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61EF73-0CEB-4A87-838C-D3CF192C49E7}"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6B3CB8-E57F-4FE9-B26F-5F0FDF1268D4}" type="datetimeFigureOut">
              <a:rPr lang="en-US" smtClean="0"/>
              <a:pPr/>
              <a:t>2/21/2014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61EF73-0CEB-4A87-838C-D3CF192C49E7}"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6B3CB8-E57F-4FE9-B26F-5F0FDF1268D4}" type="datetimeFigureOut">
              <a:rPr lang="en-US" smtClean="0"/>
              <a:pPr/>
              <a:t>2/21/2014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61EF73-0CEB-4A87-838C-D3CF192C49E7}"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6B3CB8-E57F-4FE9-B26F-5F0FDF1268D4}" type="datetimeFigureOut">
              <a:rPr lang="en-US" smtClean="0"/>
              <a:pPr/>
              <a:t>2/21/2014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61EF73-0CEB-4A87-838C-D3CF192C49E7}"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6B3CB8-E57F-4FE9-B26F-5F0FDF1268D4}" type="datetimeFigureOut">
              <a:rPr lang="en-US" smtClean="0"/>
              <a:pPr/>
              <a:t>2/21/2014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61EF73-0CEB-4A87-838C-D3CF192C49E7}"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6B3CB8-E57F-4FE9-B26F-5F0FDF1268D4}" type="datetimeFigureOut">
              <a:rPr lang="en-US" smtClean="0"/>
              <a:pPr/>
              <a:t>2/21/2014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61EF73-0CEB-4A87-838C-D3CF192C49E7}"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6B3CB8-E57F-4FE9-B26F-5F0FDF1268D4}" type="datetimeFigureOut">
              <a:rPr lang="en-US" smtClean="0"/>
              <a:pPr/>
              <a:t>2/21/2014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61EF73-0CEB-4A87-838C-D3CF192C49E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ransition>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hyperlink" Target="http://architecture.about.com/cs/teacherstools/a/architecture101.htm" TargetMode="External"/><Relationship Id="rId3" Type="http://schemas.openxmlformats.org/officeDocument/2006/relationships/hyperlink" Target="http://faculty.wcas.northwestern.edu/~infocom/scndempr/bedbreak/east.html" TargetMode="External"/><Relationship Id="rId7" Type="http://schemas.openxmlformats.org/officeDocument/2006/relationships/hyperlink" Target="http://realtormag.realtor.org/home-and-design/guide-residential-styles/art-deco"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salemweb.com/guide/arch/houses2.shtml" TargetMode="External"/><Relationship Id="rId5" Type="http://schemas.openxmlformats.org/officeDocument/2006/relationships/hyperlink" Target="http://www.hillsidehistoricdistrict.com/indexSunday.htm" TargetMode="External"/><Relationship Id="rId4" Type="http://schemas.openxmlformats.org/officeDocument/2006/relationships/hyperlink" Target="http://www.oldhouses.com/cf/archive.cf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High Tower Text" pitchFamily="18" charset="0"/>
              </a:rPr>
              <a:t>Objective 6.01</a:t>
            </a:r>
            <a:br>
              <a:rPr lang="en-US" dirty="0" smtClean="0">
                <a:latin typeface="High Tower Text" pitchFamily="18" charset="0"/>
              </a:rPr>
            </a:br>
            <a:r>
              <a:rPr lang="en-US" dirty="0" smtClean="0">
                <a:latin typeface="High Tower Text" pitchFamily="18" charset="0"/>
              </a:rPr>
              <a:t>Nineteenth Century Housing</a:t>
            </a:r>
            <a:endParaRPr lang="en-US" dirty="0">
              <a:latin typeface="High Tower Text" pitchFamily="18" charset="0"/>
            </a:endParaRPr>
          </a:p>
        </p:txBody>
      </p:sp>
      <p:sp>
        <p:nvSpPr>
          <p:cNvPr id="3" name="Subtitle 2"/>
          <p:cNvSpPr>
            <a:spLocks noGrp="1"/>
          </p:cNvSpPr>
          <p:nvPr>
            <p:ph idx="1"/>
          </p:nvPr>
        </p:nvSpPr>
        <p:spPr>
          <a:xfrm>
            <a:off x="457200" y="2027237"/>
            <a:ext cx="8229600" cy="4525963"/>
          </a:xfrm>
        </p:spPr>
        <p:txBody>
          <a:bodyPr/>
          <a:lstStyle/>
          <a:p>
            <a:pPr marL="571500" indent="-571500">
              <a:buFont typeface="+mj-lt"/>
              <a:buAutoNum type="romanUcPeriod"/>
            </a:pPr>
            <a:r>
              <a:rPr lang="en-US" sz="4000" dirty="0" smtClean="0">
                <a:latin typeface="High Tower Text" pitchFamily="18" charset="0"/>
              </a:rPr>
              <a:t>Romantic Revival Period </a:t>
            </a:r>
          </a:p>
          <a:p>
            <a:pPr marL="1371600" lvl="2" indent="-571500">
              <a:buFont typeface="+mj-lt"/>
              <a:buAutoNum type="alphaUcPeriod"/>
            </a:pPr>
            <a:r>
              <a:rPr lang="en-US" sz="4000" dirty="0" smtClean="0">
                <a:latin typeface="High Tower Text" pitchFamily="18" charset="0"/>
              </a:rPr>
              <a:t>Gothic </a:t>
            </a:r>
          </a:p>
          <a:p>
            <a:pPr marL="1371600" lvl="2" indent="-571500">
              <a:buFont typeface="+mj-lt"/>
              <a:buAutoNum type="alphaUcPeriod"/>
            </a:pPr>
            <a:r>
              <a:rPr lang="en-US" sz="4000" dirty="0" smtClean="0">
                <a:latin typeface="High Tower Text" pitchFamily="18" charset="0"/>
              </a:rPr>
              <a:t>Italianate</a:t>
            </a:r>
          </a:p>
          <a:p>
            <a:pPr marL="571500" indent="-571500">
              <a:buFont typeface="+mj-lt"/>
              <a:buAutoNum type="romanUcPeriod"/>
            </a:pPr>
            <a:r>
              <a:rPr lang="en-US" sz="4000" dirty="0" smtClean="0">
                <a:latin typeface="High Tower Text" pitchFamily="18" charset="0"/>
              </a:rPr>
              <a:t>Victorian Period </a:t>
            </a:r>
          </a:p>
          <a:p>
            <a:pPr marL="1371600" lvl="2" indent="-571500">
              <a:buFont typeface="+mj-lt"/>
              <a:buAutoNum type="alphaUcPeriod"/>
            </a:pPr>
            <a:r>
              <a:rPr lang="en-US" sz="4000" dirty="0" smtClean="0">
                <a:latin typeface="High Tower Text" pitchFamily="18" charset="0"/>
              </a:rPr>
              <a:t>Second Empire</a:t>
            </a:r>
          </a:p>
          <a:p>
            <a:pPr marL="1371600" lvl="2" indent="-571500">
              <a:buFont typeface="+mj-lt"/>
              <a:buAutoNum type="alphaUcPeriod"/>
            </a:pPr>
            <a:r>
              <a:rPr lang="en-US" sz="4000" dirty="0" smtClean="0">
                <a:latin typeface="High Tower Text" pitchFamily="18" charset="0"/>
              </a:rPr>
              <a:t>Queen Anne</a:t>
            </a:r>
          </a:p>
          <a:p>
            <a:pPr>
              <a:buNone/>
            </a:pPr>
            <a:endParaRPr lang="en-US"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9144000" cy="1143000"/>
          </a:xfrm>
        </p:spPr>
        <p:txBody>
          <a:bodyPr>
            <a:normAutofit fontScale="90000"/>
          </a:bodyPr>
          <a:lstStyle/>
          <a:p>
            <a:r>
              <a:rPr lang="en-US" dirty="0" smtClean="0">
                <a:latin typeface="High Tower Text" pitchFamily="18" charset="0"/>
                <a:cs typeface="Arial" pitchFamily="34" charset="0"/>
              </a:rPr>
              <a:t>19</a:t>
            </a:r>
            <a:r>
              <a:rPr lang="en-US" baseline="30000" dirty="0" smtClean="0">
                <a:latin typeface="High Tower Text" pitchFamily="18" charset="0"/>
                <a:cs typeface="Arial" pitchFamily="34" charset="0"/>
              </a:rPr>
              <a:t>th</a:t>
            </a:r>
            <a:r>
              <a:rPr lang="en-US" dirty="0" smtClean="0">
                <a:latin typeface="High Tower Text" pitchFamily="18" charset="0"/>
                <a:cs typeface="Arial" pitchFamily="34" charset="0"/>
              </a:rPr>
              <a:t> Century Romantic Revival: Italianate</a:t>
            </a:r>
            <a:endParaRPr lang="en-US" dirty="0"/>
          </a:p>
        </p:txBody>
      </p:sp>
      <p:pic>
        <p:nvPicPr>
          <p:cNvPr id="5" name="il_fi" descr="http://4.bp.blogspot.com/_5x5VsUi4S6c/SXJ9n7DIrhI/AAAAAAAABV4/2uLH2m8DPhg/s400/Italianate+Colonial+for+Sale.JPG"/>
          <p:cNvPicPr/>
          <p:nvPr/>
        </p:nvPicPr>
        <p:blipFill>
          <a:blip r:embed="rId2" cstate="print"/>
          <a:srcRect/>
          <a:stretch>
            <a:fillRect/>
          </a:stretch>
        </p:blipFill>
        <p:spPr bwMode="auto">
          <a:xfrm>
            <a:off x="304800" y="838200"/>
            <a:ext cx="8587470" cy="58674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76200"/>
            <a:ext cx="9144000" cy="792162"/>
          </a:xfrm>
        </p:spPr>
        <p:txBody>
          <a:bodyPr>
            <a:normAutofit fontScale="90000"/>
          </a:bodyPr>
          <a:lstStyle/>
          <a:p>
            <a:r>
              <a:rPr lang="en-US" dirty="0" smtClean="0">
                <a:latin typeface="High Tower Text" pitchFamily="18" charset="0"/>
                <a:cs typeface="Arial" pitchFamily="34" charset="0"/>
              </a:rPr>
              <a:t>19</a:t>
            </a:r>
            <a:r>
              <a:rPr lang="en-US" baseline="30000" dirty="0" smtClean="0">
                <a:latin typeface="High Tower Text" pitchFamily="18" charset="0"/>
                <a:cs typeface="Arial" pitchFamily="34" charset="0"/>
              </a:rPr>
              <a:t>th</a:t>
            </a:r>
            <a:r>
              <a:rPr lang="en-US" dirty="0" smtClean="0">
                <a:latin typeface="High Tower Text" pitchFamily="18" charset="0"/>
                <a:cs typeface="Arial" pitchFamily="34" charset="0"/>
              </a:rPr>
              <a:t> Century Romantic Revival: Italianate</a:t>
            </a:r>
            <a:endParaRPr lang="en-US" dirty="0"/>
          </a:p>
        </p:txBody>
      </p:sp>
      <p:pic>
        <p:nvPicPr>
          <p:cNvPr id="43016" name="Picture 8" descr="http://farm8.staticflickr.com/7067/6813301642_118fbd1565_z.jpg"/>
          <p:cNvPicPr>
            <a:picLocks noChangeAspect="1" noChangeArrowheads="1"/>
          </p:cNvPicPr>
          <p:nvPr/>
        </p:nvPicPr>
        <p:blipFill>
          <a:blip r:embed="rId2" cstate="print"/>
          <a:srcRect/>
          <a:stretch>
            <a:fillRect/>
          </a:stretch>
        </p:blipFill>
        <p:spPr bwMode="auto">
          <a:xfrm>
            <a:off x="990600" y="685800"/>
            <a:ext cx="7485172" cy="6172200"/>
          </a:xfrm>
          <a:prstGeom prst="rect">
            <a:avLst/>
          </a:prstGeom>
          <a:noFill/>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fontScale="90000"/>
          </a:bodyPr>
          <a:lstStyle/>
          <a:p>
            <a:r>
              <a:rPr lang="en-US" dirty="0" smtClean="0">
                <a:latin typeface="High Tower Text" pitchFamily="18" charset="0"/>
                <a:cs typeface="Arial" pitchFamily="34" charset="0"/>
              </a:rPr>
              <a:t>19</a:t>
            </a:r>
            <a:r>
              <a:rPr lang="en-US" baseline="30000" dirty="0" smtClean="0">
                <a:latin typeface="High Tower Text" pitchFamily="18" charset="0"/>
                <a:cs typeface="Arial" pitchFamily="34" charset="0"/>
              </a:rPr>
              <a:t>th</a:t>
            </a:r>
            <a:r>
              <a:rPr lang="en-US" dirty="0" smtClean="0">
                <a:latin typeface="High Tower Text" pitchFamily="18" charset="0"/>
                <a:cs typeface="Arial" pitchFamily="34" charset="0"/>
              </a:rPr>
              <a:t> Century Romantic Revival: Italianate</a:t>
            </a:r>
            <a:endParaRPr lang="en-US" dirty="0"/>
          </a:p>
        </p:txBody>
      </p:sp>
      <p:pic>
        <p:nvPicPr>
          <p:cNvPr id="52226" name="Picture 2" descr="http://blog.josefhudson.com/wp-content/uploads/2010/09/victorian-italianate-capemay-nj-3168470.jpg"/>
          <p:cNvPicPr>
            <a:picLocks noChangeAspect="1" noChangeArrowheads="1"/>
          </p:cNvPicPr>
          <p:nvPr/>
        </p:nvPicPr>
        <p:blipFill>
          <a:blip r:embed="rId2" cstate="print"/>
          <a:srcRect/>
          <a:stretch>
            <a:fillRect/>
          </a:stretch>
        </p:blipFill>
        <p:spPr bwMode="auto">
          <a:xfrm>
            <a:off x="200750" y="914400"/>
            <a:ext cx="8703044" cy="5715000"/>
          </a:xfrm>
          <a:prstGeom prst="rect">
            <a:avLst/>
          </a:prstGeom>
          <a:noFill/>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152400"/>
            <a:ext cx="9144000" cy="1143000"/>
          </a:xfrm>
        </p:spPr>
        <p:txBody>
          <a:bodyPr>
            <a:normAutofit fontScale="90000"/>
          </a:bodyPr>
          <a:lstStyle/>
          <a:p>
            <a:pPr marL="0" indent="0"/>
            <a:r>
              <a:rPr lang="en-US" dirty="0" smtClean="0">
                <a:latin typeface="High Tower Text" pitchFamily="18" charset="0"/>
                <a:cs typeface="Arial" pitchFamily="34" charset="0"/>
              </a:rPr>
              <a:t>19</a:t>
            </a:r>
            <a:r>
              <a:rPr lang="en-US" baseline="30000" dirty="0" smtClean="0">
                <a:latin typeface="High Tower Text" pitchFamily="18" charset="0"/>
                <a:cs typeface="Arial" pitchFamily="34" charset="0"/>
              </a:rPr>
              <a:t>th</a:t>
            </a:r>
            <a:r>
              <a:rPr lang="en-US" dirty="0" smtClean="0">
                <a:latin typeface="High Tower Text" pitchFamily="18" charset="0"/>
                <a:cs typeface="Arial" pitchFamily="34" charset="0"/>
              </a:rPr>
              <a:t> Century Romantic Revival: Italianate</a:t>
            </a:r>
            <a:endParaRPr lang="en-US" dirty="0"/>
          </a:p>
        </p:txBody>
      </p:sp>
      <p:sp>
        <p:nvSpPr>
          <p:cNvPr id="2" name="Content Placeholder 1"/>
          <p:cNvSpPr>
            <a:spLocks noGrp="1"/>
          </p:cNvSpPr>
          <p:nvPr>
            <p:ph sz="quarter" idx="1"/>
          </p:nvPr>
        </p:nvSpPr>
        <p:spPr>
          <a:xfrm>
            <a:off x="609600" y="1589566"/>
            <a:ext cx="4126834" cy="5268433"/>
          </a:xfrm>
        </p:spPr>
        <p:txBody>
          <a:bodyPr>
            <a:normAutofit/>
          </a:bodyPr>
          <a:lstStyle/>
          <a:p>
            <a:pPr marL="0" indent="0">
              <a:buNone/>
            </a:pPr>
            <a:endParaRPr lang="en-US" dirty="0" smtClean="0"/>
          </a:p>
          <a:p>
            <a:endParaRPr lang="en-US" dirty="0"/>
          </a:p>
          <a:p>
            <a:endParaRPr lang="en-US" dirty="0"/>
          </a:p>
          <a:p>
            <a:pPr marL="0" indent="0">
              <a:buNone/>
            </a:pPr>
            <a:endParaRPr lang="en-US" dirty="0" smtClean="0"/>
          </a:p>
        </p:txBody>
      </p:sp>
      <p:pic>
        <p:nvPicPr>
          <p:cNvPr id="25602" name="Picture 2" descr="File:BlandwoodMansion.jpg"/>
          <p:cNvPicPr>
            <a:picLocks noChangeAspect="1" noChangeArrowheads="1"/>
          </p:cNvPicPr>
          <p:nvPr/>
        </p:nvPicPr>
        <p:blipFill>
          <a:blip r:embed="rId3" cstate="print"/>
          <a:srcRect/>
          <a:stretch>
            <a:fillRect/>
          </a:stretch>
        </p:blipFill>
        <p:spPr bwMode="auto">
          <a:xfrm>
            <a:off x="685800" y="1219200"/>
            <a:ext cx="7620000" cy="5076826"/>
          </a:xfrm>
          <a:prstGeom prst="rect">
            <a:avLst/>
          </a:prstGeom>
          <a:noFill/>
        </p:spPr>
      </p:pic>
    </p:spTree>
    <p:extLst>
      <p:ext uri="{BB962C8B-B14F-4D97-AF65-F5344CB8AC3E}">
        <p14:creationId xmlns:p14="http://schemas.microsoft.com/office/powerpoint/2010/main" xmlns="" val="4083272503"/>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144000" cy="1143000"/>
          </a:xfrm>
        </p:spPr>
        <p:txBody>
          <a:bodyPr>
            <a:normAutofit fontScale="90000"/>
          </a:bodyPr>
          <a:lstStyle/>
          <a:p>
            <a:r>
              <a:rPr lang="en-US" dirty="0" smtClean="0">
                <a:latin typeface="High Tower Text" pitchFamily="18" charset="0"/>
                <a:cs typeface="Arial" pitchFamily="34" charset="0"/>
              </a:rPr>
              <a:t>19</a:t>
            </a:r>
            <a:r>
              <a:rPr lang="en-US" baseline="30000" dirty="0" smtClean="0">
                <a:latin typeface="High Tower Text" pitchFamily="18" charset="0"/>
                <a:cs typeface="Arial" pitchFamily="34" charset="0"/>
              </a:rPr>
              <a:t>th</a:t>
            </a:r>
            <a:r>
              <a:rPr lang="en-US" dirty="0" smtClean="0">
                <a:latin typeface="High Tower Text" pitchFamily="18" charset="0"/>
                <a:cs typeface="Arial" pitchFamily="34" charset="0"/>
              </a:rPr>
              <a:t> Century Romantic Revival: Italianate</a:t>
            </a:r>
            <a:endParaRPr lang="en-US" dirty="0"/>
          </a:p>
        </p:txBody>
      </p:sp>
      <p:pic>
        <p:nvPicPr>
          <p:cNvPr id="50178" name="Picture 2" descr="http://faculty.wcas.northwestern.edu/~infocom/scndempr/bedbreak/east/NewY04.jpg"/>
          <p:cNvPicPr>
            <a:picLocks noChangeAspect="1" noChangeArrowheads="1"/>
          </p:cNvPicPr>
          <p:nvPr/>
        </p:nvPicPr>
        <p:blipFill>
          <a:blip r:embed="rId2" cstate="print"/>
          <a:srcRect/>
          <a:stretch>
            <a:fillRect/>
          </a:stretch>
        </p:blipFill>
        <p:spPr bwMode="auto">
          <a:xfrm>
            <a:off x="762001" y="787983"/>
            <a:ext cx="7772399" cy="5822367"/>
          </a:xfrm>
          <a:prstGeom prst="rect">
            <a:avLst/>
          </a:prstGeom>
          <a:noFill/>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r>
              <a:rPr lang="en-US" dirty="0" smtClean="0">
                <a:latin typeface="High Tower Text" pitchFamily="18" charset="0"/>
                <a:cs typeface="Arial" pitchFamily="34" charset="0"/>
              </a:rPr>
              <a:t>19</a:t>
            </a:r>
            <a:r>
              <a:rPr lang="en-US" baseline="30000" dirty="0" smtClean="0">
                <a:latin typeface="High Tower Text" pitchFamily="18" charset="0"/>
                <a:cs typeface="Arial" pitchFamily="34" charset="0"/>
              </a:rPr>
              <a:t>th</a:t>
            </a:r>
            <a:r>
              <a:rPr lang="en-US" dirty="0" smtClean="0">
                <a:latin typeface="High Tower Text" pitchFamily="18" charset="0"/>
                <a:cs typeface="Arial" pitchFamily="34" charset="0"/>
              </a:rPr>
              <a:t> Century Romantic Revival: Italianate</a:t>
            </a:r>
            <a:endParaRPr lang="en-US" dirty="0"/>
          </a:p>
        </p:txBody>
      </p:sp>
      <p:pic>
        <p:nvPicPr>
          <p:cNvPr id="51202" name="Picture 2" descr="http://faculty.wcas.northwestern.edu/~infocom/scndempr/bedbreak/east/NewY09.jpg"/>
          <p:cNvPicPr>
            <a:picLocks noChangeAspect="1" noChangeArrowheads="1"/>
          </p:cNvPicPr>
          <p:nvPr/>
        </p:nvPicPr>
        <p:blipFill>
          <a:blip r:embed="rId2" cstate="print"/>
          <a:srcRect/>
          <a:stretch>
            <a:fillRect/>
          </a:stretch>
        </p:blipFill>
        <p:spPr bwMode="auto">
          <a:xfrm>
            <a:off x="609600" y="857250"/>
            <a:ext cx="8010525" cy="6000750"/>
          </a:xfrm>
          <a:prstGeom prst="rect">
            <a:avLst/>
          </a:prstGeom>
          <a:noFill/>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realtormag.realtor.org/sites/realtormag.realtor.org/files/ARCH-RES_2ndEmpire_0.jpg?1310159609"/>
          <p:cNvPicPr/>
          <p:nvPr/>
        </p:nvPicPr>
        <p:blipFill>
          <a:blip r:embed="rId2" cstate="print"/>
          <a:srcRect l="11798" r="16752"/>
          <a:stretch>
            <a:fillRect/>
          </a:stretch>
        </p:blipFill>
        <p:spPr bwMode="auto">
          <a:xfrm>
            <a:off x="5486400" y="990600"/>
            <a:ext cx="3161404" cy="2527540"/>
          </a:xfrm>
          <a:prstGeom prst="rect">
            <a:avLst/>
          </a:prstGeom>
          <a:noFill/>
          <a:ln w="9525">
            <a:noFill/>
            <a:miter lim="800000"/>
            <a:headEnd/>
            <a:tailEnd/>
          </a:ln>
        </p:spPr>
      </p:pic>
      <p:sp>
        <p:nvSpPr>
          <p:cNvPr id="2" name="Title 1"/>
          <p:cNvSpPr>
            <a:spLocks noGrp="1"/>
          </p:cNvSpPr>
          <p:nvPr>
            <p:ph type="title"/>
          </p:nvPr>
        </p:nvSpPr>
        <p:spPr>
          <a:xfrm>
            <a:off x="0" y="76200"/>
            <a:ext cx="9144000" cy="715962"/>
          </a:xfrm>
        </p:spPr>
        <p:txBody>
          <a:bodyPr>
            <a:normAutofit fontScale="90000"/>
          </a:bodyPr>
          <a:lstStyle/>
          <a:p>
            <a:r>
              <a:rPr lang="en-US" dirty="0" smtClean="0">
                <a:latin typeface="High Tower Text" pitchFamily="18" charset="0"/>
              </a:rPr>
              <a:t>19</a:t>
            </a:r>
            <a:r>
              <a:rPr lang="en-US" baseline="30000" dirty="0" smtClean="0">
                <a:latin typeface="High Tower Text" pitchFamily="18" charset="0"/>
              </a:rPr>
              <a:t>th</a:t>
            </a:r>
            <a:r>
              <a:rPr lang="en-US" dirty="0" smtClean="0">
                <a:latin typeface="High Tower Text" pitchFamily="18" charset="0"/>
              </a:rPr>
              <a:t> Century Victorian: Second Empire</a:t>
            </a:r>
            <a:endParaRPr lang="en-US" dirty="0">
              <a:latin typeface="High Tower Text" pitchFamily="18" charset="0"/>
            </a:endParaRPr>
          </a:p>
        </p:txBody>
      </p:sp>
      <p:sp>
        <p:nvSpPr>
          <p:cNvPr id="3" name="Content Placeholder 2"/>
          <p:cNvSpPr>
            <a:spLocks noGrp="1"/>
          </p:cNvSpPr>
          <p:nvPr>
            <p:ph idx="1"/>
          </p:nvPr>
        </p:nvSpPr>
        <p:spPr>
          <a:xfrm>
            <a:off x="457200" y="838200"/>
            <a:ext cx="6248400" cy="5791200"/>
          </a:xfrm>
        </p:spPr>
        <p:txBody>
          <a:bodyPr>
            <a:normAutofit/>
          </a:bodyPr>
          <a:lstStyle/>
          <a:p>
            <a:pPr lvl="0"/>
            <a:r>
              <a:rPr lang="en-US" sz="2400" dirty="0" smtClean="0">
                <a:latin typeface="High Tower Text" pitchFamily="18" charset="0"/>
              </a:rPr>
              <a:t>Mansard roof with dormer windows on steep, lower slope</a:t>
            </a:r>
          </a:p>
          <a:p>
            <a:r>
              <a:rPr lang="en-US" sz="2400" dirty="0" smtClean="0">
                <a:latin typeface="High Tower Text" pitchFamily="18" charset="0"/>
              </a:rPr>
              <a:t>Decorative brackets beneath eaves</a:t>
            </a:r>
          </a:p>
          <a:p>
            <a:pPr lvl="0"/>
            <a:r>
              <a:rPr lang="en-US" sz="2400" dirty="0" smtClean="0">
                <a:latin typeface="High Tower Text" pitchFamily="18" charset="0"/>
              </a:rPr>
              <a:t>Molded cornices</a:t>
            </a:r>
          </a:p>
          <a:p>
            <a:r>
              <a:rPr lang="en-US" sz="2400" dirty="0" smtClean="0">
                <a:latin typeface="High Tower Text" pitchFamily="18" charset="0"/>
              </a:rPr>
              <a:t>Windows hooded</a:t>
            </a:r>
          </a:p>
          <a:p>
            <a:r>
              <a:rPr lang="en-US" sz="2400" dirty="0" smtClean="0">
                <a:latin typeface="High Tower Text" pitchFamily="18" charset="0"/>
              </a:rPr>
              <a:t>Corner quoins</a:t>
            </a:r>
          </a:p>
          <a:p>
            <a:pPr lvl="0"/>
            <a:r>
              <a:rPr lang="en-US" sz="2400" dirty="0" smtClean="0">
                <a:latin typeface="High Tower Text" pitchFamily="18" charset="0"/>
              </a:rPr>
              <a:t>Full porches common</a:t>
            </a:r>
          </a:p>
          <a:p>
            <a:pPr lvl="0"/>
            <a:r>
              <a:rPr lang="en-US" sz="2400" dirty="0" smtClean="0">
                <a:latin typeface="High Tower Text" pitchFamily="18" charset="0"/>
              </a:rPr>
              <a:t>Typically stone but also brick or wood frame</a:t>
            </a:r>
          </a:p>
          <a:p>
            <a:r>
              <a:rPr lang="en-US" sz="2400" dirty="0" smtClean="0">
                <a:latin typeface="High Tower Text" pitchFamily="18" charset="0"/>
              </a:rPr>
              <a:t>Rectangular or square towers, usually centered on the front façade</a:t>
            </a:r>
          </a:p>
          <a:p>
            <a:r>
              <a:rPr lang="en-US" sz="2400" dirty="0" smtClean="0">
                <a:latin typeface="High Tower Text" pitchFamily="18" charset="0"/>
              </a:rPr>
              <a:t>Ornate cast-iron cresting at roof ridges and tower</a:t>
            </a:r>
          </a:p>
          <a:p>
            <a:r>
              <a:rPr lang="en-US" sz="2400" dirty="0" smtClean="0">
                <a:latin typeface="High Tower Text" pitchFamily="18" charset="0"/>
              </a:rPr>
              <a:t>Came to be associated with haunted houses.</a:t>
            </a:r>
            <a:endParaRPr lang="en-US" sz="2400" dirty="0" smtClean="0">
              <a:latin typeface="Arial" charset="0"/>
            </a:endParaRPr>
          </a:p>
          <a:p>
            <a:endParaRPr lang="en-US" sz="4400" dirty="0" smtClean="0"/>
          </a:p>
          <a:p>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228600"/>
            <a:ext cx="9144000" cy="1143000"/>
          </a:xfrm>
        </p:spPr>
        <p:txBody>
          <a:bodyPr>
            <a:normAutofit fontScale="90000"/>
          </a:bodyPr>
          <a:lstStyle/>
          <a:p>
            <a:r>
              <a:rPr lang="en-US" dirty="0" smtClean="0">
                <a:latin typeface="High Tower Text" pitchFamily="18" charset="0"/>
              </a:rPr>
              <a:t>19</a:t>
            </a:r>
            <a:r>
              <a:rPr lang="en-US" baseline="30000" dirty="0" smtClean="0">
                <a:latin typeface="High Tower Text" pitchFamily="18" charset="0"/>
              </a:rPr>
              <a:t>th</a:t>
            </a:r>
            <a:r>
              <a:rPr lang="en-US" dirty="0" smtClean="0">
                <a:latin typeface="High Tower Text" pitchFamily="18" charset="0"/>
              </a:rPr>
              <a:t> Century Victorian: Second Empire</a:t>
            </a:r>
            <a:endParaRPr lang="en-US" dirty="0"/>
          </a:p>
        </p:txBody>
      </p:sp>
      <p:pic>
        <p:nvPicPr>
          <p:cNvPr id="38914" name="Picture 2" descr="http://www.oldhousedreams.com/wp-content/uploads/2011/07/411belmont.jpg"/>
          <p:cNvPicPr>
            <a:picLocks noChangeAspect="1" noChangeArrowheads="1"/>
          </p:cNvPicPr>
          <p:nvPr/>
        </p:nvPicPr>
        <p:blipFill>
          <a:blip r:embed="rId2" cstate="print"/>
          <a:srcRect l="21187" t="8779" r="21096" b="25377"/>
          <a:stretch>
            <a:fillRect/>
          </a:stretch>
        </p:blipFill>
        <p:spPr bwMode="auto">
          <a:xfrm>
            <a:off x="708660" y="914400"/>
            <a:ext cx="7825740" cy="5943600"/>
          </a:xfrm>
          <a:prstGeom prst="rect">
            <a:avLst/>
          </a:prstGeom>
          <a:noFill/>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r>
              <a:rPr lang="en-US" dirty="0" smtClean="0">
                <a:latin typeface="High Tower Text" pitchFamily="18" charset="0"/>
              </a:rPr>
              <a:t>19</a:t>
            </a:r>
            <a:r>
              <a:rPr lang="en-US" baseline="30000" dirty="0" smtClean="0">
                <a:latin typeface="High Tower Text" pitchFamily="18" charset="0"/>
              </a:rPr>
              <a:t>th</a:t>
            </a:r>
            <a:r>
              <a:rPr lang="en-US" dirty="0" smtClean="0">
                <a:latin typeface="High Tower Text" pitchFamily="18" charset="0"/>
              </a:rPr>
              <a:t> Century Victorian: Second Empire</a:t>
            </a:r>
            <a:endParaRPr lang="en-US" dirty="0"/>
          </a:p>
        </p:txBody>
      </p:sp>
      <p:pic>
        <p:nvPicPr>
          <p:cNvPr id="44034" name="Picture 2" descr="http://faculty.wcas.northwestern.edu/~infocom/scndempr/bedbreak/east/Main02.jpg"/>
          <p:cNvPicPr>
            <a:picLocks noChangeAspect="1" noChangeArrowheads="1"/>
          </p:cNvPicPr>
          <p:nvPr/>
        </p:nvPicPr>
        <p:blipFill>
          <a:blip r:embed="rId2" cstate="print"/>
          <a:srcRect/>
          <a:stretch>
            <a:fillRect/>
          </a:stretch>
        </p:blipFill>
        <p:spPr bwMode="auto">
          <a:xfrm>
            <a:off x="685800" y="762000"/>
            <a:ext cx="7924800" cy="5936532"/>
          </a:xfrm>
          <a:prstGeom prst="rect">
            <a:avLst/>
          </a:prstGeom>
          <a:noFill/>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fontScale="90000"/>
          </a:bodyPr>
          <a:lstStyle/>
          <a:p>
            <a:r>
              <a:rPr lang="en-US" dirty="0" smtClean="0">
                <a:latin typeface="High Tower Text" pitchFamily="18" charset="0"/>
              </a:rPr>
              <a:t>19</a:t>
            </a:r>
            <a:r>
              <a:rPr lang="en-US" baseline="30000" dirty="0" smtClean="0">
                <a:latin typeface="High Tower Text" pitchFamily="18" charset="0"/>
              </a:rPr>
              <a:t>th</a:t>
            </a:r>
            <a:r>
              <a:rPr lang="en-US" dirty="0" smtClean="0">
                <a:latin typeface="High Tower Text" pitchFamily="18" charset="0"/>
              </a:rPr>
              <a:t> Century Victorian: Second Empire</a:t>
            </a:r>
            <a:endParaRPr lang="en-US" dirty="0"/>
          </a:p>
        </p:txBody>
      </p:sp>
      <p:pic>
        <p:nvPicPr>
          <p:cNvPr id="40962" name="Picture 2" descr="http://faculty.wcas.northwestern.edu/~infocom/scndempr/bedbreak/east/Virg02.jpg"/>
          <p:cNvPicPr>
            <a:picLocks noChangeAspect="1" noChangeArrowheads="1"/>
          </p:cNvPicPr>
          <p:nvPr/>
        </p:nvPicPr>
        <p:blipFill>
          <a:blip r:embed="rId2" cstate="print"/>
          <a:srcRect/>
          <a:stretch>
            <a:fillRect/>
          </a:stretch>
        </p:blipFill>
        <p:spPr bwMode="auto">
          <a:xfrm>
            <a:off x="609237" y="685800"/>
            <a:ext cx="8077563" cy="6050968"/>
          </a:xfrm>
          <a:prstGeom prst="rect">
            <a:avLst/>
          </a:prstGeom>
          <a:noFill/>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228600"/>
            <a:ext cx="9144000" cy="1265238"/>
          </a:xfrm>
        </p:spPr>
        <p:txBody>
          <a:bodyPr>
            <a:normAutofit/>
          </a:bodyPr>
          <a:lstStyle/>
          <a:p>
            <a:r>
              <a:rPr lang="en-US" sz="4000" dirty="0" smtClean="0">
                <a:latin typeface="High Tower Text" pitchFamily="18" charset="0"/>
                <a:cs typeface="Arial" pitchFamily="34" charset="0"/>
              </a:rPr>
              <a:t>19</a:t>
            </a:r>
            <a:r>
              <a:rPr lang="en-US" sz="4000" baseline="30000" dirty="0" smtClean="0">
                <a:latin typeface="High Tower Text" pitchFamily="18" charset="0"/>
                <a:cs typeface="Arial" pitchFamily="34" charset="0"/>
              </a:rPr>
              <a:t>th</a:t>
            </a:r>
            <a:r>
              <a:rPr lang="en-US" sz="4000" dirty="0" smtClean="0">
                <a:latin typeface="High Tower Text" pitchFamily="18" charset="0"/>
                <a:cs typeface="Arial" pitchFamily="34" charset="0"/>
              </a:rPr>
              <a:t> Century Romantic Revival: Gothic</a:t>
            </a:r>
            <a:endParaRPr lang="en-US" sz="4000" dirty="0">
              <a:latin typeface="High Tower Text" pitchFamily="18" charset="0"/>
              <a:cs typeface="Arial" pitchFamily="34" charset="0"/>
            </a:endParaRPr>
          </a:p>
        </p:txBody>
      </p:sp>
      <p:sp>
        <p:nvSpPr>
          <p:cNvPr id="7" name="Text Placeholder 6"/>
          <p:cNvSpPr>
            <a:spLocks noGrp="1"/>
          </p:cNvSpPr>
          <p:nvPr>
            <p:ph type="body" sz="half" idx="1"/>
          </p:nvPr>
        </p:nvSpPr>
        <p:spPr>
          <a:xfrm>
            <a:off x="228600" y="990601"/>
            <a:ext cx="5334000" cy="5638800"/>
          </a:xfrm>
        </p:spPr>
        <p:txBody>
          <a:bodyPr>
            <a:normAutofit/>
          </a:bodyPr>
          <a:lstStyle/>
          <a:p>
            <a:r>
              <a:rPr lang="en-US" sz="2800" dirty="0" smtClean="0">
                <a:latin typeface="High Tower Text" pitchFamily="18" charset="0"/>
                <a:cs typeface="Arial" pitchFamily="34" charset="0"/>
              </a:rPr>
              <a:t>Irregular shape</a:t>
            </a:r>
          </a:p>
          <a:p>
            <a:r>
              <a:rPr lang="en-US" sz="2800" dirty="0" smtClean="0">
                <a:latin typeface="High Tower Text" pitchFamily="18" charset="0"/>
                <a:cs typeface="Arial" pitchFamily="34" charset="0"/>
              </a:rPr>
              <a:t>Steeply pitched, </a:t>
            </a:r>
            <a:r>
              <a:rPr lang="en-US" sz="2800" dirty="0" smtClean="0">
                <a:latin typeface="High Tower Text" pitchFamily="18" charset="0"/>
              </a:rPr>
              <a:t>cross-gabled </a:t>
            </a:r>
            <a:r>
              <a:rPr lang="en-US" sz="2800" dirty="0" smtClean="0">
                <a:latin typeface="High Tower Text" pitchFamily="18" charset="0"/>
                <a:cs typeface="Arial" pitchFamily="34" charset="0"/>
              </a:rPr>
              <a:t>roof</a:t>
            </a:r>
          </a:p>
          <a:p>
            <a:r>
              <a:rPr lang="en-US" sz="2800" dirty="0" smtClean="0">
                <a:latin typeface="High Tower Text" pitchFamily="18" charset="0"/>
                <a:cs typeface="Arial" pitchFamily="34" charset="0"/>
              </a:rPr>
              <a:t>High dormers</a:t>
            </a:r>
          </a:p>
          <a:p>
            <a:r>
              <a:rPr lang="en-US" sz="2800" dirty="0" smtClean="0">
                <a:latin typeface="High Tower Text" pitchFamily="18" charset="0"/>
                <a:cs typeface="Arial" pitchFamily="34" charset="0"/>
              </a:rPr>
              <a:t>Elaborate gingerbread trim</a:t>
            </a:r>
          </a:p>
          <a:p>
            <a:r>
              <a:rPr lang="en-US" sz="2800" dirty="0" smtClean="0">
                <a:latin typeface="High Tower Text" pitchFamily="18" charset="0"/>
              </a:rPr>
              <a:t>Pointed-arch windows, sometimes stained glass, like churches</a:t>
            </a:r>
          </a:p>
          <a:p>
            <a:r>
              <a:rPr lang="en-US" sz="2800" dirty="0" smtClean="0">
                <a:latin typeface="High Tower Text" pitchFamily="18" charset="0"/>
              </a:rPr>
              <a:t>Gothic window above entry</a:t>
            </a:r>
          </a:p>
          <a:p>
            <a:r>
              <a:rPr lang="en-US" sz="2800" dirty="0" smtClean="0">
                <a:latin typeface="High Tower Text" pitchFamily="18" charset="0"/>
              </a:rPr>
              <a:t>One-story porch with flattened, Gothic arches.</a:t>
            </a:r>
            <a:endParaRPr lang="en-US" sz="2400" dirty="0" smtClean="0">
              <a:latin typeface="Arial" pitchFamily="34" charset="0"/>
              <a:cs typeface="Arial" pitchFamily="34" charset="0"/>
            </a:endParaRPr>
          </a:p>
          <a:p>
            <a:endParaRPr lang="en-US" dirty="0"/>
          </a:p>
        </p:txBody>
      </p:sp>
      <p:pic>
        <p:nvPicPr>
          <p:cNvPr id="11" name="Picture 10" descr="http://realtormag.realtor.org/sites/realtormag.realtor.org/files/ARCH-RES_gothic-revival.jpg?1309990565"/>
          <p:cNvPicPr/>
          <p:nvPr/>
        </p:nvPicPr>
        <p:blipFill>
          <a:blip r:embed="rId2" cstate="print"/>
          <a:srcRect l="15788" r="15852"/>
          <a:stretch>
            <a:fillRect/>
          </a:stretch>
        </p:blipFill>
        <p:spPr bwMode="auto">
          <a:xfrm>
            <a:off x="5181600" y="1981200"/>
            <a:ext cx="3661554" cy="31242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0"/>
            <a:ext cx="4114800" cy="4572000"/>
          </a:xfrm>
        </p:spPr>
        <p:txBody>
          <a:bodyPr>
            <a:normAutofit fontScale="90000"/>
          </a:bodyPr>
          <a:lstStyle/>
          <a:p>
            <a:r>
              <a:rPr lang="en-US" sz="4900" dirty="0" smtClean="0">
                <a:latin typeface="High Tower Text" pitchFamily="18" charset="0"/>
              </a:rPr>
              <a:t>19</a:t>
            </a:r>
            <a:r>
              <a:rPr lang="en-US" sz="4900" baseline="30000" dirty="0" smtClean="0">
                <a:latin typeface="High Tower Text" pitchFamily="18" charset="0"/>
              </a:rPr>
              <a:t>th</a:t>
            </a:r>
            <a:r>
              <a:rPr lang="en-US" sz="4900" dirty="0" smtClean="0">
                <a:latin typeface="High Tower Text" pitchFamily="18" charset="0"/>
              </a:rPr>
              <a:t> Century Victorian: </a:t>
            </a:r>
            <a:br>
              <a:rPr lang="en-US" sz="4900" dirty="0" smtClean="0">
                <a:latin typeface="High Tower Text" pitchFamily="18" charset="0"/>
              </a:rPr>
            </a:br>
            <a:r>
              <a:rPr lang="en-US" sz="4900" dirty="0" smtClean="0">
                <a:latin typeface="High Tower Text" pitchFamily="18" charset="0"/>
              </a:rPr>
              <a:t/>
            </a:r>
            <a:br>
              <a:rPr lang="en-US" sz="4900" dirty="0" smtClean="0">
                <a:latin typeface="High Tower Text" pitchFamily="18" charset="0"/>
              </a:rPr>
            </a:br>
            <a:r>
              <a:rPr lang="en-US" sz="4900" dirty="0" smtClean="0">
                <a:latin typeface="High Tower Text" pitchFamily="18" charset="0"/>
              </a:rPr>
              <a:t>Second Empire</a:t>
            </a:r>
            <a:r>
              <a:rPr lang="en-US" dirty="0" smtClean="0"/>
              <a:t/>
            </a:r>
            <a:br>
              <a:rPr lang="en-US" dirty="0" smtClean="0"/>
            </a:br>
            <a:r>
              <a:rPr lang="en-US" dirty="0" smtClean="0"/>
              <a:t/>
            </a:r>
            <a:br>
              <a:rPr lang="en-US" dirty="0" smtClean="0"/>
            </a:br>
            <a:r>
              <a:rPr lang="en-US" sz="2000" dirty="0" smtClean="0">
                <a:latin typeface="High Tower Text" pitchFamily="18" charset="0"/>
              </a:rPr>
              <a:t/>
            </a:r>
            <a:br>
              <a:rPr lang="en-US" sz="2000" dirty="0" smtClean="0">
                <a:latin typeface="High Tower Text" pitchFamily="18" charset="0"/>
              </a:rPr>
            </a:br>
            <a:r>
              <a:rPr lang="en-US" sz="2000" dirty="0" smtClean="0">
                <a:latin typeface="High Tower Text" pitchFamily="18" charset="0"/>
              </a:rPr>
              <a:t>Heck-Andrews House in Raleigh, NC</a:t>
            </a:r>
            <a:endParaRPr lang="en-US" sz="2000" dirty="0">
              <a:latin typeface="High Tower Text" pitchFamily="18" charset="0"/>
            </a:endParaRPr>
          </a:p>
        </p:txBody>
      </p:sp>
      <p:pic>
        <p:nvPicPr>
          <p:cNvPr id="3" name="Picture 2" descr="http://3.bp.blogspot.com/-hk6IN8FLg1o/ULt0uVKcxgI/AAAAAAAADbc/LZxRALj4l10/s1600/398px-Heck-Andrews-House-20080321.jpeg"/>
          <p:cNvPicPr>
            <a:picLocks noChangeAspect="1" noChangeArrowheads="1"/>
          </p:cNvPicPr>
          <p:nvPr/>
        </p:nvPicPr>
        <p:blipFill>
          <a:blip r:embed="rId2" cstate="print"/>
          <a:srcRect/>
          <a:stretch>
            <a:fillRect/>
          </a:stretch>
        </p:blipFill>
        <p:spPr bwMode="auto">
          <a:xfrm>
            <a:off x="4572000" y="228600"/>
            <a:ext cx="4333875" cy="6530335"/>
          </a:xfrm>
          <a:prstGeom prst="rect">
            <a:avLst/>
          </a:prstGeom>
          <a:noFill/>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fontScale="90000"/>
          </a:bodyPr>
          <a:lstStyle/>
          <a:p>
            <a:r>
              <a:rPr lang="en-US" dirty="0" smtClean="0">
                <a:latin typeface="High Tower Text" pitchFamily="18" charset="0"/>
              </a:rPr>
              <a:t>19</a:t>
            </a:r>
            <a:r>
              <a:rPr lang="en-US" baseline="30000" dirty="0" smtClean="0">
                <a:latin typeface="High Tower Text" pitchFamily="18" charset="0"/>
              </a:rPr>
              <a:t>th</a:t>
            </a:r>
            <a:r>
              <a:rPr lang="en-US" dirty="0" smtClean="0">
                <a:latin typeface="High Tower Text" pitchFamily="18" charset="0"/>
              </a:rPr>
              <a:t> Century Victorian: Second Empire</a:t>
            </a:r>
            <a:endParaRPr lang="en-US" dirty="0"/>
          </a:p>
        </p:txBody>
      </p:sp>
      <p:pic>
        <p:nvPicPr>
          <p:cNvPr id="3" name="il_fi" descr="http://historicbuildingsct.com/wp-content/uploads/2008/07/silas-robbins-house.JPG"/>
          <p:cNvPicPr/>
          <p:nvPr/>
        </p:nvPicPr>
        <p:blipFill>
          <a:blip r:embed="rId2" cstate="print"/>
          <a:srcRect/>
          <a:stretch>
            <a:fillRect/>
          </a:stretch>
        </p:blipFill>
        <p:spPr bwMode="auto">
          <a:xfrm>
            <a:off x="304800" y="914400"/>
            <a:ext cx="8560019" cy="5699234"/>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High Tower Text" pitchFamily="18" charset="0"/>
              </a:rPr>
              <a:t>19</a:t>
            </a:r>
            <a:r>
              <a:rPr lang="en-US" baseline="30000" dirty="0" smtClean="0">
                <a:latin typeface="High Tower Text" pitchFamily="18" charset="0"/>
              </a:rPr>
              <a:t>th</a:t>
            </a:r>
            <a:r>
              <a:rPr lang="en-US" dirty="0" smtClean="0">
                <a:latin typeface="High Tower Text" pitchFamily="18" charset="0"/>
              </a:rPr>
              <a:t> Century Victorian: Second Empire</a:t>
            </a:r>
            <a:endParaRPr lang="en-US" dirty="0"/>
          </a:p>
        </p:txBody>
      </p:sp>
      <p:pic>
        <p:nvPicPr>
          <p:cNvPr id="49154" name="Picture 2" descr="http://faculty.wcas.northwestern.edu/~infocom/scndempr/bedbreak/east/NewY03.jpg"/>
          <p:cNvPicPr>
            <a:picLocks noChangeAspect="1" noChangeArrowheads="1"/>
          </p:cNvPicPr>
          <p:nvPr/>
        </p:nvPicPr>
        <p:blipFill>
          <a:blip r:embed="rId2" cstate="print"/>
          <a:srcRect/>
          <a:stretch>
            <a:fillRect/>
          </a:stretch>
        </p:blipFill>
        <p:spPr bwMode="auto">
          <a:xfrm>
            <a:off x="838200" y="768862"/>
            <a:ext cx="7696200" cy="5765287"/>
          </a:xfrm>
          <a:prstGeom prst="rect">
            <a:avLst/>
          </a:prstGeom>
          <a:noFill/>
        </p:spPr>
      </p:pic>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39762"/>
          </a:xfrm>
        </p:spPr>
        <p:txBody>
          <a:bodyPr>
            <a:normAutofit fontScale="90000"/>
          </a:bodyPr>
          <a:lstStyle/>
          <a:p>
            <a:r>
              <a:rPr lang="en-US" dirty="0" smtClean="0">
                <a:latin typeface="High Tower Text" pitchFamily="18" charset="0"/>
              </a:rPr>
              <a:t>19</a:t>
            </a:r>
            <a:r>
              <a:rPr lang="en-US" baseline="30000" dirty="0" smtClean="0">
                <a:latin typeface="High Tower Text" pitchFamily="18" charset="0"/>
              </a:rPr>
              <a:t>th</a:t>
            </a:r>
            <a:r>
              <a:rPr lang="en-US" dirty="0" smtClean="0">
                <a:latin typeface="High Tower Text" pitchFamily="18" charset="0"/>
              </a:rPr>
              <a:t> Century Victorian: Queen Anne</a:t>
            </a:r>
            <a:endParaRPr lang="en-US" dirty="0"/>
          </a:p>
        </p:txBody>
      </p:sp>
      <p:sp>
        <p:nvSpPr>
          <p:cNvPr id="3" name="Content Placeholder 2"/>
          <p:cNvSpPr>
            <a:spLocks noGrp="1"/>
          </p:cNvSpPr>
          <p:nvPr>
            <p:ph idx="1"/>
          </p:nvPr>
        </p:nvSpPr>
        <p:spPr>
          <a:xfrm>
            <a:off x="152400" y="914400"/>
            <a:ext cx="5715000" cy="5638800"/>
          </a:xfrm>
        </p:spPr>
        <p:txBody>
          <a:bodyPr>
            <a:normAutofit fontScale="77500" lnSpcReduction="20000"/>
          </a:bodyPr>
          <a:lstStyle/>
          <a:p>
            <a:pPr lvl="0"/>
            <a:r>
              <a:rPr lang="en-US" sz="3100" dirty="0" smtClean="0">
                <a:latin typeface="High Tower Text" pitchFamily="18" charset="0"/>
              </a:rPr>
              <a:t>Asymmetrical two or three-storied</a:t>
            </a:r>
          </a:p>
          <a:p>
            <a:pPr lvl="0"/>
            <a:r>
              <a:rPr lang="en-US" sz="3100" dirty="0" smtClean="0">
                <a:latin typeface="High Tower Text" pitchFamily="18" charset="0"/>
              </a:rPr>
              <a:t>Complex intersecting gabled or hipped roofs</a:t>
            </a:r>
          </a:p>
          <a:p>
            <a:pPr lvl="0"/>
            <a:r>
              <a:rPr lang="en-US" sz="3100" dirty="0" smtClean="0">
                <a:latin typeface="High Tower Text" pitchFamily="18" charset="0"/>
              </a:rPr>
              <a:t>Projecting upper floors</a:t>
            </a:r>
          </a:p>
          <a:p>
            <a:pPr lvl="0"/>
            <a:r>
              <a:rPr lang="en-US" sz="3100" dirty="0" smtClean="0">
                <a:latin typeface="High Tower Text" pitchFamily="18" charset="0"/>
              </a:rPr>
              <a:t>Extensive porches</a:t>
            </a:r>
          </a:p>
          <a:p>
            <a:pPr lvl="0"/>
            <a:r>
              <a:rPr lang="en-US" sz="3100" dirty="0" smtClean="0">
                <a:latin typeface="High Tower Text" pitchFamily="18" charset="0"/>
              </a:rPr>
              <a:t>Towers and turrets</a:t>
            </a:r>
          </a:p>
          <a:p>
            <a:pPr lvl="0"/>
            <a:r>
              <a:rPr lang="en-US" sz="3100" dirty="0" smtClean="0">
                <a:latin typeface="High Tower Text" pitchFamily="18" charset="0"/>
              </a:rPr>
              <a:t>Multitude of applied features such as brackets, roof cresting, and ornamental chimneys</a:t>
            </a:r>
          </a:p>
          <a:p>
            <a:pPr lvl="0"/>
            <a:r>
              <a:rPr lang="en-US" sz="3100" dirty="0" smtClean="0">
                <a:latin typeface="High Tower Text" pitchFamily="18" charset="0"/>
              </a:rPr>
              <a:t>Textured wall patterns including decorative shingles </a:t>
            </a:r>
          </a:p>
          <a:p>
            <a:pPr lvl="0"/>
            <a:r>
              <a:rPr lang="en-US" sz="3100" dirty="0" smtClean="0">
                <a:latin typeface="High Tower Text" pitchFamily="18" charset="0"/>
              </a:rPr>
              <a:t>Lacy ornamentation around porch entries and at gable (gingerbread trim)</a:t>
            </a:r>
          </a:p>
          <a:p>
            <a:pPr lvl="0"/>
            <a:r>
              <a:rPr lang="en-US" sz="3100" dirty="0" smtClean="0">
                <a:latin typeface="High Tower Text" pitchFamily="18" charset="0"/>
              </a:rPr>
              <a:t>Windows often edged with leaded or colored glass</a:t>
            </a:r>
          </a:p>
          <a:p>
            <a:pPr lvl="0"/>
            <a:r>
              <a:rPr lang="en-US" sz="3100" dirty="0" smtClean="0">
                <a:latin typeface="High Tower Text" pitchFamily="18" charset="0"/>
              </a:rPr>
              <a:t>Rich, bold paint color schemes.</a:t>
            </a:r>
          </a:p>
          <a:p>
            <a:pPr lvl="0"/>
            <a:endParaRPr lang="en-US" dirty="0" smtClean="0"/>
          </a:p>
          <a:p>
            <a:endParaRPr lang="en-US" dirty="0"/>
          </a:p>
        </p:txBody>
      </p:sp>
      <p:pic>
        <p:nvPicPr>
          <p:cNvPr id="4" name="Picture 3" descr="http://realtormag.realtor.org/sites/realtormag.realtor.org/files/ARCH-RES_queenanne_0.jpg?1310160799"/>
          <p:cNvPicPr/>
          <p:nvPr/>
        </p:nvPicPr>
        <p:blipFill>
          <a:blip r:embed="rId2" cstate="print"/>
          <a:srcRect l="22182" r="20576"/>
          <a:stretch>
            <a:fillRect/>
          </a:stretch>
        </p:blipFill>
        <p:spPr bwMode="auto">
          <a:xfrm>
            <a:off x="6100358" y="2057400"/>
            <a:ext cx="3043642" cy="302787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6" name="Rectangle 4"/>
          <p:cNvSpPr>
            <a:spLocks noGrp="1" noRot="1" noChangeArrowheads="1"/>
          </p:cNvSpPr>
          <p:nvPr>
            <p:ph type="title"/>
          </p:nvPr>
        </p:nvSpPr>
        <p:spPr>
          <a:xfrm>
            <a:off x="0" y="2636838"/>
            <a:ext cx="4267200" cy="1020762"/>
          </a:xfrm>
        </p:spPr>
        <p:txBody>
          <a:bodyPr>
            <a:normAutofit fontScale="90000"/>
          </a:bodyPr>
          <a:lstStyle/>
          <a:p>
            <a:r>
              <a:rPr lang="en-US" dirty="0" smtClean="0">
                <a:latin typeface="High Tower Text" pitchFamily="18" charset="0"/>
              </a:rPr>
              <a:t>19</a:t>
            </a:r>
            <a:r>
              <a:rPr lang="en-US" baseline="30000" dirty="0" smtClean="0">
                <a:latin typeface="High Tower Text" pitchFamily="18" charset="0"/>
              </a:rPr>
              <a:t>th</a:t>
            </a:r>
            <a:r>
              <a:rPr lang="en-US" dirty="0" smtClean="0">
                <a:latin typeface="High Tower Text" pitchFamily="18" charset="0"/>
              </a:rPr>
              <a:t> Century Victorian:</a:t>
            </a:r>
            <a:br>
              <a:rPr lang="en-US" dirty="0" smtClean="0">
                <a:latin typeface="High Tower Text" pitchFamily="18" charset="0"/>
              </a:rPr>
            </a:br>
            <a:r>
              <a:rPr lang="en-US" dirty="0" smtClean="0">
                <a:latin typeface="High Tower Text" pitchFamily="18" charset="0"/>
              </a:rPr>
              <a:t/>
            </a:r>
            <a:br>
              <a:rPr lang="en-US" dirty="0" smtClean="0">
                <a:latin typeface="High Tower Text" pitchFamily="18" charset="0"/>
              </a:rPr>
            </a:br>
            <a:r>
              <a:rPr lang="en-US" dirty="0" smtClean="0">
                <a:latin typeface="High Tower Text" pitchFamily="18" charset="0"/>
              </a:rPr>
              <a:t>Queen Anne</a:t>
            </a:r>
            <a:endParaRPr lang="en-US" dirty="0">
              <a:latin typeface="Arial" charset="0"/>
            </a:endParaRPr>
          </a:p>
        </p:txBody>
      </p:sp>
      <p:sp>
        <p:nvSpPr>
          <p:cNvPr id="463877" name="Rectangle 5"/>
          <p:cNvSpPr>
            <a:spLocks noGrp="1" noChangeArrowheads="1"/>
          </p:cNvSpPr>
          <p:nvPr>
            <p:ph type="body" sz="half" idx="1"/>
          </p:nvPr>
        </p:nvSpPr>
        <p:spPr>
          <a:xfrm>
            <a:off x="304800" y="1524000"/>
            <a:ext cx="2971800" cy="4525963"/>
          </a:xfrm>
        </p:spPr>
        <p:txBody>
          <a:bodyPr/>
          <a:lstStyle/>
          <a:p>
            <a:pPr>
              <a:buFont typeface="Wingdings" pitchFamily="2" charset="2"/>
              <a:buNone/>
            </a:pPr>
            <a:r>
              <a:rPr lang="en-US" sz="2400" dirty="0" smtClean="0"/>
              <a:t> </a:t>
            </a:r>
            <a:endParaRPr lang="en-US" sz="2400" dirty="0"/>
          </a:p>
        </p:txBody>
      </p:sp>
      <p:pic>
        <p:nvPicPr>
          <p:cNvPr id="463882" name="Picture 10" descr="victorian-queen-anne-california-2202856"/>
          <p:cNvPicPr>
            <a:picLocks noChangeAspect="1" noChangeArrowheads="1"/>
          </p:cNvPicPr>
          <p:nvPr/>
        </p:nvPicPr>
        <p:blipFill>
          <a:blip r:embed="rId3" cstate="print"/>
          <a:srcRect/>
          <a:stretch>
            <a:fillRect/>
          </a:stretch>
        </p:blipFill>
        <p:spPr bwMode="auto">
          <a:xfrm>
            <a:off x="3657600" y="5173"/>
            <a:ext cx="5486400" cy="6852827"/>
          </a:xfrm>
          <a:prstGeom prst="rect">
            <a:avLst/>
          </a:prstGeom>
          <a:noFill/>
        </p:spPr>
      </p:pic>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639762"/>
          </a:xfrm>
        </p:spPr>
        <p:txBody>
          <a:bodyPr>
            <a:normAutofit fontScale="90000"/>
          </a:bodyPr>
          <a:lstStyle/>
          <a:p>
            <a:r>
              <a:rPr lang="en-US" dirty="0" smtClean="0">
                <a:latin typeface="High Tower Text" pitchFamily="18" charset="0"/>
              </a:rPr>
              <a:t>19</a:t>
            </a:r>
            <a:r>
              <a:rPr lang="en-US" baseline="30000" dirty="0" smtClean="0">
                <a:latin typeface="High Tower Text" pitchFamily="18" charset="0"/>
              </a:rPr>
              <a:t>th</a:t>
            </a:r>
            <a:r>
              <a:rPr lang="en-US" dirty="0" smtClean="0">
                <a:latin typeface="High Tower Text" pitchFamily="18" charset="0"/>
              </a:rPr>
              <a:t> Century Victorian: Queen Anne</a:t>
            </a:r>
            <a:endParaRPr lang="en-US" dirty="0">
              <a:latin typeface="High Tower Text" pitchFamily="18" charset="0"/>
            </a:endParaRPr>
          </a:p>
        </p:txBody>
      </p:sp>
      <p:pic>
        <p:nvPicPr>
          <p:cNvPr id="48130" name="Picture 2" descr="http://www.garrellassociates.com/sites/default/files/imagecache/product_full/henderson%20house%20lake%20city%20fla%201891%20queen%20anne.jpg"/>
          <p:cNvPicPr>
            <a:picLocks noChangeAspect="1" noChangeArrowheads="1"/>
          </p:cNvPicPr>
          <p:nvPr/>
        </p:nvPicPr>
        <p:blipFill>
          <a:blip r:embed="rId2" cstate="print"/>
          <a:srcRect/>
          <a:stretch>
            <a:fillRect/>
          </a:stretch>
        </p:blipFill>
        <p:spPr bwMode="auto">
          <a:xfrm>
            <a:off x="685800" y="838200"/>
            <a:ext cx="7924800" cy="5931219"/>
          </a:xfrm>
          <a:prstGeom prst="rect">
            <a:avLst/>
          </a:prstGeom>
          <a:noFill/>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dirty="0" smtClean="0">
                <a:latin typeface="High Tower Text" pitchFamily="18" charset="0"/>
              </a:rPr>
              <a:t>19</a:t>
            </a:r>
            <a:r>
              <a:rPr lang="en-US" baseline="30000" dirty="0" smtClean="0">
                <a:latin typeface="High Tower Text" pitchFamily="18" charset="0"/>
              </a:rPr>
              <a:t>th</a:t>
            </a:r>
            <a:r>
              <a:rPr lang="en-US" dirty="0" smtClean="0">
                <a:latin typeface="High Tower Text" pitchFamily="18" charset="0"/>
              </a:rPr>
              <a:t> Century Victorian: Queen Anne</a:t>
            </a:r>
            <a:endParaRPr lang="en-US" dirty="0"/>
          </a:p>
        </p:txBody>
      </p:sp>
      <p:pic>
        <p:nvPicPr>
          <p:cNvPr id="48130" name="Picture 2" descr="http://faculty.wcas.northwestern.edu/~infocom/scndempr/bedbreak/east/NewJ03.jpg"/>
          <p:cNvPicPr>
            <a:picLocks noChangeAspect="1" noChangeArrowheads="1"/>
          </p:cNvPicPr>
          <p:nvPr/>
        </p:nvPicPr>
        <p:blipFill>
          <a:blip r:embed="rId2" cstate="print"/>
          <a:srcRect l="5708" t="10159" r="5826"/>
          <a:stretch>
            <a:fillRect/>
          </a:stretch>
        </p:blipFill>
        <p:spPr bwMode="auto">
          <a:xfrm>
            <a:off x="721611" y="762000"/>
            <a:ext cx="7812789" cy="5943600"/>
          </a:xfrm>
          <a:prstGeom prst="rect">
            <a:avLst/>
          </a:prstGeom>
          <a:noFill/>
        </p:spPr>
      </p:pic>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a:bodyPr>
          <a:lstStyle/>
          <a:p>
            <a:r>
              <a:rPr lang="en-US" dirty="0" smtClean="0">
                <a:latin typeface="High Tower Text" pitchFamily="18" charset="0"/>
              </a:rPr>
              <a:t>19</a:t>
            </a:r>
            <a:r>
              <a:rPr lang="en-US" baseline="30000" dirty="0" smtClean="0">
                <a:latin typeface="High Tower Text" pitchFamily="18" charset="0"/>
              </a:rPr>
              <a:t>th</a:t>
            </a:r>
            <a:r>
              <a:rPr lang="en-US" dirty="0" smtClean="0">
                <a:latin typeface="High Tower Text" pitchFamily="18" charset="0"/>
              </a:rPr>
              <a:t> Century Victorian: Queen Anne</a:t>
            </a:r>
            <a:endParaRPr lang="en-US" dirty="0"/>
          </a:p>
        </p:txBody>
      </p:sp>
      <p:pic>
        <p:nvPicPr>
          <p:cNvPr id="3" name="il_fi" descr="http://cdn2.content.compendiumblog.com/uploads/user/a7396676-1cf6-4f55-9901-c95cbce5eaf2/5832e459-c836-4856-9c47-d1771a1ffb81/Image/95770be3ad499cc72e753e7f2f676f05/victorian_house_w640.png"/>
          <p:cNvPicPr/>
          <p:nvPr/>
        </p:nvPicPr>
        <p:blipFill>
          <a:blip r:embed="rId2" cstate="print"/>
          <a:srcRect/>
          <a:stretch>
            <a:fillRect/>
          </a:stretch>
        </p:blipFill>
        <p:spPr bwMode="auto">
          <a:xfrm>
            <a:off x="304800" y="914400"/>
            <a:ext cx="8534400" cy="55626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Rot="1" noChangeArrowheads="1"/>
          </p:cNvSpPr>
          <p:nvPr>
            <p:ph type="title"/>
          </p:nvPr>
        </p:nvSpPr>
        <p:spPr/>
        <p:txBody>
          <a:bodyPr/>
          <a:lstStyle/>
          <a:p>
            <a:r>
              <a:rPr lang="en-US"/>
              <a:t>Resources</a:t>
            </a:r>
          </a:p>
        </p:txBody>
      </p:sp>
      <p:sp>
        <p:nvSpPr>
          <p:cNvPr id="500739" name="Rectangle 3"/>
          <p:cNvSpPr>
            <a:spLocks noGrp="1" noChangeArrowheads="1"/>
          </p:cNvSpPr>
          <p:nvPr>
            <p:ph type="body" idx="1"/>
          </p:nvPr>
        </p:nvSpPr>
        <p:spPr>
          <a:xfrm>
            <a:off x="304800" y="1219200"/>
            <a:ext cx="8610600" cy="5334000"/>
          </a:xfrm>
        </p:spPr>
        <p:txBody>
          <a:bodyPr>
            <a:normAutofit/>
          </a:bodyPr>
          <a:lstStyle/>
          <a:p>
            <a:pPr>
              <a:buFont typeface="Wingdings" pitchFamily="2" charset="2"/>
              <a:buNone/>
            </a:pPr>
            <a:endParaRPr lang="en-US" dirty="0"/>
          </a:p>
          <a:p>
            <a:r>
              <a:rPr lang="en-US" sz="2000" dirty="0" smtClean="0">
                <a:hlinkClick r:id="rId3"/>
              </a:rPr>
              <a:t>http://faculty.wcas.northwestern.edu/~infocom/scndempr/bedbreak/east.html</a:t>
            </a:r>
            <a:endParaRPr lang="en-US" sz="2000" dirty="0" smtClean="0"/>
          </a:p>
          <a:p>
            <a:r>
              <a:rPr lang="en-US" sz="2000" dirty="0" smtClean="0">
                <a:hlinkClick r:id="rId4"/>
              </a:rPr>
              <a:t>http://www.oldhouses.com/cf/archive.cfm</a:t>
            </a:r>
            <a:endParaRPr lang="en-US" sz="2000" dirty="0" smtClean="0"/>
          </a:p>
          <a:p>
            <a:r>
              <a:rPr lang="en-US" sz="2000" dirty="0" smtClean="0">
                <a:hlinkClick r:id="rId5"/>
              </a:rPr>
              <a:t>http://www.hillsidehistoricdistrict.com/indexSunday.htm</a:t>
            </a:r>
            <a:endParaRPr lang="en-US" sz="2000" dirty="0" smtClean="0"/>
          </a:p>
          <a:p>
            <a:r>
              <a:rPr lang="en-US" sz="2000" dirty="0" smtClean="0">
                <a:hlinkClick r:id="rId6"/>
              </a:rPr>
              <a:t>http://www.salemweb.com/guide/arch/houses2.shtml</a:t>
            </a:r>
            <a:endParaRPr lang="en-US" sz="2000" dirty="0" smtClean="0"/>
          </a:p>
          <a:p>
            <a:r>
              <a:rPr lang="en-US" sz="2000" dirty="0" smtClean="0">
                <a:hlinkClick r:id="rId7"/>
              </a:rPr>
              <a:t>http://realtormag.realtor.org/home-and-design/guide-residential-styles/art-deco</a:t>
            </a:r>
            <a:endParaRPr lang="en-US" sz="2000" dirty="0" smtClean="0">
              <a:hlinkClick r:id="rId8"/>
            </a:endParaRPr>
          </a:p>
          <a:p>
            <a:endParaRPr lang="en-US" sz="2000" dirty="0" smtClean="0">
              <a:hlinkClick r:id="rId8"/>
            </a:endParaRPr>
          </a:p>
          <a:p>
            <a:endParaRPr lang="en-US" sz="2000" dirty="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3276600" cy="5257800"/>
          </a:xfrm>
        </p:spPr>
        <p:txBody>
          <a:bodyPr>
            <a:normAutofit/>
          </a:bodyPr>
          <a:lstStyle/>
          <a:p>
            <a:r>
              <a:rPr lang="en-US" dirty="0" smtClean="0">
                <a:latin typeface="High Tower Text" pitchFamily="18" charset="0"/>
                <a:cs typeface="Arial" pitchFamily="34" charset="0"/>
              </a:rPr>
              <a:t>19</a:t>
            </a:r>
            <a:r>
              <a:rPr lang="en-US" baseline="30000" dirty="0" smtClean="0">
                <a:latin typeface="High Tower Text" pitchFamily="18" charset="0"/>
                <a:cs typeface="Arial" pitchFamily="34" charset="0"/>
              </a:rPr>
              <a:t>th</a:t>
            </a:r>
            <a:r>
              <a:rPr lang="en-US" dirty="0" smtClean="0">
                <a:latin typeface="High Tower Text" pitchFamily="18" charset="0"/>
                <a:cs typeface="Arial" pitchFamily="34" charset="0"/>
              </a:rPr>
              <a:t> Century Romantic Revival: </a:t>
            </a:r>
            <a:br>
              <a:rPr lang="en-US" dirty="0" smtClean="0">
                <a:latin typeface="High Tower Text" pitchFamily="18" charset="0"/>
                <a:cs typeface="Arial" pitchFamily="34" charset="0"/>
              </a:rPr>
            </a:br>
            <a:r>
              <a:rPr lang="en-US" dirty="0" smtClean="0">
                <a:latin typeface="High Tower Text" pitchFamily="18" charset="0"/>
                <a:cs typeface="Arial" pitchFamily="34" charset="0"/>
              </a:rPr>
              <a:t/>
            </a:r>
            <a:br>
              <a:rPr lang="en-US" dirty="0" smtClean="0">
                <a:latin typeface="High Tower Text" pitchFamily="18" charset="0"/>
                <a:cs typeface="Arial" pitchFamily="34" charset="0"/>
              </a:rPr>
            </a:br>
            <a:r>
              <a:rPr lang="en-US" dirty="0" smtClean="0">
                <a:latin typeface="High Tower Text" pitchFamily="18" charset="0"/>
                <a:cs typeface="Arial" pitchFamily="34" charset="0"/>
              </a:rPr>
              <a:t>Gothic</a:t>
            </a:r>
            <a:endParaRPr lang="en-US" dirty="0"/>
          </a:p>
        </p:txBody>
      </p:sp>
      <p:pic>
        <p:nvPicPr>
          <p:cNvPr id="19458" name="Picture 2" descr="http://faculty.wcas.northwestern.edu/~infocom/scndempr/bedbreak/east/NewJ01.jpg"/>
          <p:cNvPicPr>
            <a:picLocks noChangeAspect="1" noChangeArrowheads="1"/>
          </p:cNvPicPr>
          <p:nvPr/>
        </p:nvPicPr>
        <p:blipFill>
          <a:blip r:embed="rId2" cstate="print"/>
          <a:srcRect/>
          <a:stretch>
            <a:fillRect/>
          </a:stretch>
        </p:blipFill>
        <p:spPr bwMode="auto">
          <a:xfrm>
            <a:off x="3479800" y="-4396"/>
            <a:ext cx="5664200" cy="6862396"/>
          </a:xfrm>
          <a:prstGeom prst="rect">
            <a:avLst/>
          </a:prstGeom>
          <a:noFill/>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othic1010040.jpg"/>
          <p:cNvPicPr>
            <a:picLocks noChangeAspect="1"/>
          </p:cNvPicPr>
          <p:nvPr/>
        </p:nvPicPr>
        <p:blipFill>
          <a:blip r:embed="rId2" cstate="print"/>
          <a:srcRect l="8333" t="2778" b="5556"/>
          <a:stretch>
            <a:fillRect/>
          </a:stretch>
        </p:blipFill>
        <p:spPr>
          <a:xfrm>
            <a:off x="457200" y="495300"/>
            <a:ext cx="8382000" cy="6286500"/>
          </a:xfrm>
          <a:prstGeom prst="rect">
            <a:avLst/>
          </a:prstGeom>
        </p:spPr>
      </p:pic>
      <p:sp>
        <p:nvSpPr>
          <p:cNvPr id="2" name="Title 1"/>
          <p:cNvSpPr>
            <a:spLocks noGrp="1"/>
          </p:cNvSpPr>
          <p:nvPr>
            <p:ph type="title"/>
          </p:nvPr>
        </p:nvSpPr>
        <p:spPr>
          <a:xfrm>
            <a:off x="0" y="-152400"/>
            <a:ext cx="9144000" cy="1143000"/>
          </a:xfrm>
        </p:spPr>
        <p:txBody>
          <a:bodyPr>
            <a:normAutofit fontScale="90000"/>
          </a:bodyPr>
          <a:lstStyle/>
          <a:p>
            <a:r>
              <a:rPr lang="en-US" dirty="0" smtClean="0">
                <a:latin typeface="High Tower Text" pitchFamily="18" charset="0"/>
                <a:cs typeface="Arial" pitchFamily="34" charset="0"/>
              </a:rPr>
              <a:t>19</a:t>
            </a:r>
            <a:r>
              <a:rPr lang="en-US" baseline="30000" dirty="0" smtClean="0">
                <a:latin typeface="High Tower Text" pitchFamily="18" charset="0"/>
                <a:cs typeface="Arial" pitchFamily="34" charset="0"/>
              </a:rPr>
              <a:t>th</a:t>
            </a:r>
            <a:r>
              <a:rPr lang="en-US" dirty="0" smtClean="0">
                <a:latin typeface="High Tower Text" pitchFamily="18" charset="0"/>
                <a:cs typeface="Arial" pitchFamily="34" charset="0"/>
              </a:rPr>
              <a:t> Century Romantic Revival: Gothic</a:t>
            </a:r>
            <a:endParaRPr lang="en-US"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r>
              <a:rPr lang="en-US" dirty="0" smtClean="0">
                <a:latin typeface="High Tower Text" pitchFamily="18" charset="0"/>
                <a:cs typeface="Arial" pitchFamily="34" charset="0"/>
              </a:rPr>
              <a:t>19</a:t>
            </a:r>
            <a:r>
              <a:rPr lang="en-US" baseline="30000" dirty="0" smtClean="0">
                <a:latin typeface="High Tower Text" pitchFamily="18" charset="0"/>
                <a:cs typeface="Arial" pitchFamily="34" charset="0"/>
              </a:rPr>
              <a:t>th</a:t>
            </a:r>
            <a:r>
              <a:rPr lang="en-US" dirty="0" smtClean="0">
                <a:latin typeface="High Tower Text" pitchFamily="18" charset="0"/>
                <a:cs typeface="Arial" pitchFamily="34" charset="0"/>
              </a:rPr>
              <a:t> Century Romantic Revival: Gothic</a:t>
            </a:r>
            <a:endParaRPr lang="en-US" dirty="0"/>
          </a:p>
        </p:txBody>
      </p:sp>
      <p:pic>
        <p:nvPicPr>
          <p:cNvPr id="17410" name="Picture 2" descr="http://faculty.wcas.northwestern.edu/~infocom/scndempr/bedbreak/east/Mass02.jpg"/>
          <p:cNvPicPr>
            <a:picLocks noChangeAspect="1" noChangeArrowheads="1"/>
          </p:cNvPicPr>
          <p:nvPr/>
        </p:nvPicPr>
        <p:blipFill>
          <a:blip r:embed="rId2" cstate="print"/>
          <a:srcRect/>
          <a:stretch>
            <a:fillRect/>
          </a:stretch>
        </p:blipFill>
        <p:spPr bwMode="auto">
          <a:xfrm>
            <a:off x="609600" y="762000"/>
            <a:ext cx="8010525" cy="6000750"/>
          </a:xfrm>
          <a:prstGeom prst="rect">
            <a:avLst/>
          </a:prstGeom>
          <a:noFill/>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r>
              <a:rPr lang="en-US" dirty="0" smtClean="0">
                <a:latin typeface="High Tower Text" pitchFamily="18" charset="0"/>
                <a:cs typeface="Arial" pitchFamily="34" charset="0"/>
              </a:rPr>
              <a:t>19</a:t>
            </a:r>
            <a:r>
              <a:rPr lang="en-US" baseline="30000" dirty="0" smtClean="0">
                <a:latin typeface="High Tower Text" pitchFamily="18" charset="0"/>
                <a:cs typeface="Arial" pitchFamily="34" charset="0"/>
              </a:rPr>
              <a:t>th</a:t>
            </a:r>
            <a:r>
              <a:rPr lang="en-US" dirty="0" smtClean="0">
                <a:latin typeface="High Tower Text" pitchFamily="18" charset="0"/>
                <a:cs typeface="Arial" pitchFamily="34" charset="0"/>
              </a:rPr>
              <a:t> Century Romantic Revival: Gothic</a:t>
            </a:r>
            <a:endParaRPr lang="en-US" dirty="0"/>
          </a:p>
        </p:txBody>
      </p:sp>
      <p:pic>
        <p:nvPicPr>
          <p:cNvPr id="46082" name="Picture 2" descr="http://faculty.wcas.northwestern.edu/~infocom/scndempr/bedbreak/east/Mass03.jpg"/>
          <p:cNvPicPr>
            <a:picLocks noChangeAspect="1" noChangeArrowheads="1"/>
          </p:cNvPicPr>
          <p:nvPr/>
        </p:nvPicPr>
        <p:blipFill>
          <a:blip r:embed="rId2" cstate="print"/>
          <a:srcRect/>
          <a:stretch>
            <a:fillRect/>
          </a:stretch>
        </p:blipFill>
        <p:spPr bwMode="auto">
          <a:xfrm>
            <a:off x="685800" y="857250"/>
            <a:ext cx="8010525" cy="6000750"/>
          </a:xfrm>
          <a:prstGeom prst="rect">
            <a:avLst/>
          </a:prstGeom>
          <a:noFill/>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fontScale="90000"/>
          </a:bodyPr>
          <a:lstStyle/>
          <a:p>
            <a:r>
              <a:rPr lang="en-US" dirty="0" smtClean="0">
                <a:latin typeface="High Tower Text" pitchFamily="18" charset="0"/>
                <a:cs typeface="Arial" pitchFamily="34" charset="0"/>
              </a:rPr>
              <a:t>19</a:t>
            </a:r>
            <a:r>
              <a:rPr lang="en-US" baseline="30000" dirty="0" smtClean="0">
                <a:latin typeface="High Tower Text" pitchFamily="18" charset="0"/>
                <a:cs typeface="Arial" pitchFamily="34" charset="0"/>
              </a:rPr>
              <a:t>th</a:t>
            </a:r>
            <a:r>
              <a:rPr lang="en-US" dirty="0" smtClean="0">
                <a:latin typeface="High Tower Text" pitchFamily="18" charset="0"/>
                <a:cs typeface="Arial" pitchFamily="34" charset="0"/>
              </a:rPr>
              <a:t> Century Romantic Revival: Gothic</a:t>
            </a:r>
            <a:endParaRPr lang="en-US" dirty="0"/>
          </a:p>
        </p:txBody>
      </p:sp>
      <p:pic>
        <p:nvPicPr>
          <p:cNvPr id="31746" name="Picture 2" descr="addition to historic Gothic house in foxboro massachusetts"/>
          <p:cNvPicPr>
            <a:picLocks noChangeAspect="1" noChangeArrowheads="1"/>
          </p:cNvPicPr>
          <p:nvPr/>
        </p:nvPicPr>
        <p:blipFill>
          <a:blip r:embed="rId2" cstate="print"/>
          <a:srcRect/>
          <a:stretch>
            <a:fillRect/>
          </a:stretch>
        </p:blipFill>
        <p:spPr bwMode="auto">
          <a:xfrm>
            <a:off x="914400" y="838200"/>
            <a:ext cx="7391400" cy="5851525"/>
          </a:xfrm>
          <a:prstGeom prst="rect">
            <a:avLst/>
          </a:prstGeom>
          <a:noFill/>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fontScale="90000"/>
          </a:bodyPr>
          <a:lstStyle/>
          <a:p>
            <a:r>
              <a:rPr lang="en-US" dirty="0" smtClean="0">
                <a:latin typeface="High Tower Text" pitchFamily="18" charset="0"/>
                <a:cs typeface="Arial" pitchFamily="34" charset="0"/>
              </a:rPr>
              <a:t>19</a:t>
            </a:r>
            <a:r>
              <a:rPr lang="en-US" baseline="30000" dirty="0" smtClean="0">
                <a:latin typeface="High Tower Text" pitchFamily="18" charset="0"/>
                <a:cs typeface="Arial" pitchFamily="34" charset="0"/>
              </a:rPr>
              <a:t>th</a:t>
            </a:r>
            <a:r>
              <a:rPr lang="en-US" dirty="0" smtClean="0">
                <a:latin typeface="High Tower Text" pitchFamily="18" charset="0"/>
                <a:cs typeface="Arial" pitchFamily="34" charset="0"/>
              </a:rPr>
              <a:t> Century Romantic Revival: Gothic</a:t>
            </a:r>
            <a:endParaRPr lang="en-US" dirty="0"/>
          </a:p>
        </p:txBody>
      </p:sp>
      <p:pic>
        <p:nvPicPr>
          <p:cNvPr id="30722" name="Picture 2" descr=" (Click to Close)"/>
          <p:cNvPicPr>
            <a:picLocks noChangeAspect="1" noChangeArrowheads="1"/>
          </p:cNvPicPr>
          <p:nvPr/>
        </p:nvPicPr>
        <p:blipFill>
          <a:blip r:embed="rId2" cstate="print"/>
          <a:srcRect/>
          <a:stretch>
            <a:fillRect/>
          </a:stretch>
        </p:blipFill>
        <p:spPr bwMode="auto">
          <a:xfrm>
            <a:off x="171855" y="1143000"/>
            <a:ext cx="8819745" cy="5181600"/>
          </a:xfrm>
          <a:prstGeom prst="rect">
            <a:avLst/>
          </a:prstGeom>
          <a:noFill/>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realtormag.realtor.org/sites/realtormag.realtor.org/files/ARCH-RES_italianate.jpg?1309990644"/>
          <p:cNvPicPr/>
          <p:nvPr/>
        </p:nvPicPr>
        <p:blipFill>
          <a:blip r:embed="rId2" cstate="print"/>
          <a:srcRect l="14312" r="17527"/>
          <a:stretch>
            <a:fillRect/>
          </a:stretch>
        </p:blipFill>
        <p:spPr bwMode="auto">
          <a:xfrm>
            <a:off x="5943600" y="2614500"/>
            <a:ext cx="3069206" cy="2871900"/>
          </a:xfrm>
          <a:prstGeom prst="rect">
            <a:avLst/>
          </a:prstGeom>
          <a:noFill/>
          <a:ln w="9525">
            <a:noFill/>
            <a:miter lim="800000"/>
            <a:headEnd/>
            <a:tailEnd/>
          </a:ln>
        </p:spPr>
      </p:pic>
      <p:sp>
        <p:nvSpPr>
          <p:cNvPr id="2" name="Title 1"/>
          <p:cNvSpPr>
            <a:spLocks noGrp="1"/>
          </p:cNvSpPr>
          <p:nvPr>
            <p:ph type="title"/>
          </p:nvPr>
        </p:nvSpPr>
        <p:spPr>
          <a:xfrm>
            <a:off x="457200" y="-76200"/>
            <a:ext cx="8229600" cy="715962"/>
          </a:xfrm>
        </p:spPr>
        <p:txBody>
          <a:bodyPr>
            <a:normAutofit fontScale="90000"/>
          </a:bodyPr>
          <a:lstStyle/>
          <a:p>
            <a:pPr lvl="2" algn="ctr" rtl="0">
              <a:spcBef>
                <a:spcPct val="0"/>
              </a:spcBef>
            </a:pPr>
            <a:r>
              <a:rPr lang="en-US" sz="4000" dirty="0" smtClean="0">
                <a:latin typeface="High Tower Text" pitchFamily="18" charset="0"/>
                <a:cs typeface="Arial" pitchFamily="34" charset="0"/>
              </a:rPr>
              <a:t>19</a:t>
            </a:r>
            <a:r>
              <a:rPr lang="en-US" sz="4000" baseline="30000" dirty="0" smtClean="0">
                <a:latin typeface="High Tower Text" pitchFamily="18" charset="0"/>
                <a:cs typeface="Arial" pitchFamily="34" charset="0"/>
              </a:rPr>
              <a:t>th</a:t>
            </a:r>
            <a:r>
              <a:rPr lang="en-US" sz="4000" dirty="0" smtClean="0">
                <a:latin typeface="High Tower Text" pitchFamily="18" charset="0"/>
                <a:cs typeface="Arial" pitchFamily="34" charset="0"/>
              </a:rPr>
              <a:t> Century Romantic Revival: Italianate</a:t>
            </a:r>
            <a:endParaRPr lang="en-US" sz="4400" dirty="0"/>
          </a:p>
        </p:txBody>
      </p:sp>
      <p:sp>
        <p:nvSpPr>
          <p:cNvPr id="3" name="Content Placeholder 2"/>
          <p:cNvSpPr>
            <a:spLocks noGrp="1"/>
          </p:cNvSpPr>
          <p:nvPr>
            <p:ph idx="1"/>
          </p:nvPr>
        </p:nvSpPr>
        <p:spPr>
          <a:xfrm>
            <a:off x="152400" y="838200"/>
            <a:ext cx="6400800" cy="5562600"/>
          </a:xfrm>
        </p:spPr>
        <p:txBody>
          <a:bodyPr>
            <a:noAutofit/>
          </a:bodyPr>
          <a:lstStyle/>
          <a:p>
            <a:pPr lvl="0"/>
            <a:r>
              <a:rPr lang="en-US" sz="2400" dirty="0" smtClean="0">
                <a:latin typeface="High Tower Text" pitchFamily="18" charset="0"/>
              </a:rPr>
              <a:t>Two or three stories; typically asymmetrical</a:t>
            </a:r>
          </a:p>
          <a:p>
            <a:pPr lvl="0"/>
            <a:r>
              <a:rPr lang="en-US" sz="2400" dirty="0" smtClean="0">
                <a:latin typeface="High Tower Text" pitchFamily="18" charset="0"/>
              </a:rPr>
              <a:t>Low-pitched, hipped roof with wide overhanging eaves</a:t>
            </a:r>
          </a:p>
          <a:p>
            <a:pPr lvl="0"/>
            <a:r>
              <a:rPr lang="en-US" sz="2400" dirty="0" smtClean="0">
                <a:latin typeface="High Tower Text" pitchFamily="18" charset="0"/>
              </a:rPr>
              <a:t>Large eave brackets on cornice</a:t>
            </a:r>
          </a:p>
          <a:p>
            <a:pPr lvl="0"/>
            <a:r>
              <a:rPr lang="en-US" sz="2400" dirty="0" smtClean="0">
                <a:latin typeface="High Tower Text" pitchFamily="18" charset="0"/>
              </a:rPr>
              <a:t>Tall, narrow windows; paired and triple; bay windows common</a:t>
            </a:r>
          </a:p>
          <a:p>
            <a:pPr lvl="0"/>
            <a:r>
              <a:rPr lang="en-US" sz="2400" dirty="0" smtClean="0">
                <a:latin typeface="High Tower Text" pitchFamily="18" charset="0"/>
              </a:rPr>
              <a:t>Windows embellished with heavy crown molding or pediments in inverted U-shape</a:t>
            </a:r>
          </a:p>
          <a:p>
            <a:pPr lvl="0"/>
            <a:r>
              <a:rPr lang="en-US" sz="2400" dirty="0" smtClean="0">
                <a:latin typeface="High Tower Text" pitchFamily="18" charset="0"/>
              </a:rPr>
              <a:t>Porches</a:t>
            </a:r>
          </a:p>
          <a:p>
            <a:pPr lvl="0"/>
            <a:r>
              <a:rPr lang="en-US" sz="2400" dirty="0" smtClean="0">
                <a:latin typeface="High Tower Text" pitchFamily="18" charset="0"/>
              </a:rPr>
              <a:t>Paired arched doorways with large-pane glazing in door and elaborate framing</a:t>
            </a:r>
          </a:p>
          <a:p>
            <a:r>
              <a:rPr lang="en-US" sz="2400" dirty="0" smtClean="0">
                <a:latin typeface="High Tower Text" pitchFamily="18" charset="0"/>
              </a:rPr>
              <a:t>Square cupolas or towers</a:t>
            </a:r>
          </a:p>
          <a:p>
            <a:r>
              <a:rPr lang="en-US" sz="2400" dirty="0" smtClean="0">
                <a:latin typeface="High Tower Text" pitchFamily="18" charset="0"/>
              </a:rPr>
              <a:t>Horizontal belt courses and corner quoins</a:t>
            </a:r>
          </a:p>
          <a:p>
            <a:r>
              <a:rPr lang="en-US" sz="2400" dirty="0" smtClean="0">
                <a:latin typeface="High Tower Text" pitchFamily="18" charset="0"/>
              </a:rPr>
              <a:t>Balconies with balustrades.</a:t>
            </a:r>
          </a:p>
          <a:p>
            <a:endParaRPr lang="en-US" sz="26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1134</TotalTime>
  <Words>507</Words>
  <Application>Microsoft Office PowerPoint</Application>
  <PresentationFormat>On-screen Show (4:3)</PresentationFormat>
  <Paragraphs>84</Paragraphs>
  <Slides>28</Slides>
  <Notes>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Objective 6.01 Nineteenth Century Housing</vt:lpstr>
      <vt:lpstr>19th Century Romantic Revival: Gothic</vt:lpstr>
      <vt:lpstr>19th Century Romantic Revival:   Gothic</vt:lpstr>
      <vt:lpstr>19th Century Romantic Revival: Gothic</vt:lpstr>
      <vt:lpstr>19th Century Romantic Revival: Gothic</vt:lpstr>
      <vt:lpstr>19th Century Romantic Revival: Gothic</vt:lpstr>
      <vt:lpstr>19th Century Romantic Revival: Gothic</vt:lpstr>
      <vt:lpstr>19th Century Romantic Revival: Gothic</vt:lpstr>
      <vt:lpstr>19th Century Romantic Revival: Italianate</vt:lpstr>
      <vt:lpstr>19th Century Romantic Revival: Italianate</vt:lpstr>
      <vt:lpstr>19th Century Romantic Revival: Italianate</vt:lpstr>
      <vt:lpstr>19th Century Romantic Revival: Italianate</vt:lpstr>
      <vt:lpstr>19th Century Romantic Revival: Italianate</vt:lpstr>
      <vt:lpstr>19th Century Romantic Revival: Italianate</vt:lpstr>
      <vt:lpstr>19th Century Romantic Revival: Italianate</vt:lpstr>
      <vt:lpstr>19th Century Victorian: Second Empire</vt:lpstr>
      <vt:lpstr>19th Century Victorian: Second Empire</vt:lpstr>
      <vt:lpstr>19th Century Victorian: Second Empire</vt:lpstr>
      <vt:lpstr>19th Century Victorian: Second Empire</vt:lpstr>
      <vt:lpstr>19th Century Victorian:   Second Empire   Heck-Andrews House in Raleigh, NC</vt:lpstr>
      <vt:lpstr>19th Century Victorian: Second Empire</vt:lpstr>
      <vt:lpstr>19th Century Victorian: Second Empire</vt:lpstr>
      <vt:lpstr>19th Century Victorian: Queen Anne</vt:lpstr>
      <vt:lpstr>19th Century Victorian:  Queen Anne</vt:lpstr>
      <vt:lpstr>19th Century Victorian: Queen Anne</vt:lpstr>
      <vt:lpstr>19th Century Victorian: Queen Anne</vt:lpstr>
      <vt:lpstr>19th Century Victorian: Queen Anne</vt:lpstr>
      <vt:lpstr>Resources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student370</dc:creator>
  <cp:lastModifiedBy>jivey</cp:lastModifiedBy>
  <cp:revision>111</cp:revision>
  <dcterms:created xsi:type="dcterms:W3CDTF">2013-03-13T00:12:18Z</dcterms:created>
  <dcterms:modified xsi:type="dcterms:W3CDTF">2014-02-21T12:08:07Z</dcterms:modified>
</cp:coreProperties>
</file>