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66" r:id="rId2"/>
    <p:sldId id="367" r:id="rId3"/>
    <p:sldId id="389" r:id="rId4"/>
    <p:sldId id="382" r:id="rId5"/>
    <p:sldId id="384" r:id="rId6"/>
    <p:sldId id="284" r:id="rId7"/>
    <p:sldId id="386" r:id="rId8"/>
    <p:sldId id="383" r:id="rId9"/>
    <p:sldId id="286" r:id="rId10"/>
    <p:sldId id="287" r:id="rId11"/>
    <p:sldId id="288" r:id="rId12"/>
    <p:sldId id="387" r:id="rId13"/>
    <p:sldId id="388" r:id="rId14"/>
    <p:sldId id="365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15620"/>
    <p:restoredTop sz="93298" autoAdjust="0"/>
  </p:normalViewPr>
  <p:slideViewPr>
    <p:cSldViewPr>
      <p:cViewPr>
        <p:scale>
          <a:sx n="70" d="100"/>
          <a:sy n="70" d="100"/>
        </p:scale>
        <p:origin x="-12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847F288-77FA-436A-9351-8E256C265471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DC33194-BF8A-4B21-8C2F-4DA52DA8E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12D7A-775B-4634-9C97-4DECDC8D4466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4DEFE-51BB-486C-ADDA-F9C61B0781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FCC75E-2492-4531-833F-EA122EE8902C}" type="slidenum">
              <a:rPr lang="en-US"/>
              <a:pPr/>
              <a:t>14</a:t>
            </a:fld>
            <a:endParaRPr lang="en-US"/>
          </a:p>
        </p:txBody>
      </p:sp>
      <p:sp>
        <p:nvSpPr>
          <p:cNvPr id="53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3CB8-E57F-4FE9-B26F-5F0FDF1268D4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EF73-0CEB-4A87-838C-D3CF192C4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3CB8-E57F-4FE9-B26F-5F0FDF1268D4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EF73-0CEB-4A87-838C-D3CF192C4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3CB8-E57F-4FE9-B26F-5F0FDF1268D4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EF73-0CEB-4A87-838C-D3CF192C4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3CB8-E57F-4FE9-B26F-5F0FDF1268D4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EF73-0CEB-4A87-838C-D3CF192C4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3CB8-E57F-4FE9-B26F-5F0FDF1268D4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EF73-0CEB-4A87-838C-D3CF192C4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3CB8-E57F-4FE9-B26F-5F0FDF1268D4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EF73-0CEB-4A87-838C-D3CF192C4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3CB8-E57F-4FE9-B26F-5F0FDF1268D4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EF73-0CEB-4A87-838C-D3CF192C4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3CB8-E57F-4FE9-B26F-5F0FDF1268D4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EF73-0CEB-4A87-838C-D3CF192C4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3CB8-E57F-4FE9-B26F-5F0FDF1268D4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EF73-0CEB-4A87-838C-D3CF192C4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3CB8-E57F-4FE9-B26F-5F0FDF1268D4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EF73-0CEB-4A87-838C-D3CF192C4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3CB8-E57F-4FE9-B26F-5F0FDF1268D4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EF73-0CEB-4A87-838C-D3CF192C4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B3CB8-E57F-4FE9-B26F-5F0FDF1268D4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1EF73-0CEB-4A87-838C-D3CF192C4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rchitecturetoursla.com/gallery.htm" TargetMode="External"/><Relationship Id="rId13" Type="http://schemas.openxmlformats.org/officeDocument/2006/relationships/hyperlink" Target="http://www.preservationdirectory.com/HistoricalPreservation/Home.aspx" TargetMode="External"/><Relationship Id="rId3" Type="http://schemas.openxmlformats.org/officeDocument/2006/relationships/hyperlink" Target="http://english.fju.edu.tw/lctd/asp/periods/5/america/concept.htm" TargetMode="External"/><Relationship Id="rId7" Type="http://schemas.openxmlformats.org/officeDocument/2006/relationships/hyperlink" Target="http://architecture.about.com/library/bl-styles_index.htm" TargetMode="External"/><Relationship Id="rId12" Type="http://schemas.openxmlformats.org/officeDocument/2006/relationships/hyperlink" Target="http://www.loggia.com/designarts/architecture/styles/styleguide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rchitecture.about.com/cs/teacherstools/a/architecture101.htm" TargetMode="External"/><Relationship Id="rId11" Type="http://schemas.openxmlformats.org/officeDocument/2006/relationships/hyperlink" Target="http://www.infoplease.com/encyclopedia/1arch.html" TargetMode="External"/><Relationship Id="rId5" Type="http://schemas.openxmlformats.org/officeDocument/2006/relationships/hyperlink" Target="http://www.historicnearwestside.com/architecturestyles.htm" TargetMode="External"/><Relationship Id="rId10" Type="http://schemas.openxmlformats.org/officeDocument/2006/relationships/hyperlink" Target="http://www.greatbuildings.com/types.html" TargetMode="External"/><Relationship Id="rId4" Type="http://schemas.openxmlformats.org/officeDocument/2006/relationships/hyperlink" Target="http://ncpedia.org/architecture/overview" TargetMode="External"/><Relationship Id="rId9" Type="http://schemas.openxmlformats.org/officeDocument/2006/relationships/hyperlink" Target="http://www.bc.edu/bc_org/avp/cas/fnart/fa267/contents.html" TargetMode="External"/><Relationship Id="rId14" Type="http://schemas.openxmlformats.org/officeDocument/2006/relationships/hyperlink" Target="http://www.uwec.edu/geography/Ivogeler/w367/style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Objective 6.01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Eighteenth Century Housing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828800"/>
            <a:ext cx="8153400" cy="4267200"/>
          </a:xfrm>
        </p:spPr>
        <p:txBody>
          <a:bodyPr>
            <a:noAutofit/>
          </a:bodyPr>
          <a:lstStyle/>
          <a:p>
            <a:pPr marL="857250" indent="-857250">
              <a:buFont typeface="+mj-lt"/>
              <a:buAutoNum type="romanUcPeriod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Georgian</a:t>
            </a:r>
          </a:p>
          <a:p>
            <a:pPr marL="857250" indent="-857250">
              <a:buFont typeface="+mj-lt"/>
              <a:buAutoNum type="romanUcPeriod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Federal </a:t>
            </a:r>
          </a:p>
          <a:p>
            <a:pPr marL="857250" indent="-857250">
              <a:buFont typeface="+mj-lt"/>
              <a:buAutoNum type="romanUcPeriod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Adams </a:t>
            </a:r>
          </a:p>
          <a:p>
            <a:pPr marL="857250" indent="-857250">
              <a:buFont typeface="+mj-lt"/>
              <a:buAutoNum type="romanUcPeriod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Greek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Revival /Early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Classical Revival </a:t>
            </a:r>
          </a:p>
        </p:txBody>
      </p:sp>
    </p:spTree>
    <p:extLst>
      <p:ext uri="{BB962C8B-B14F-4D97-AF65-F5344CB8AC3E}">
        <p14:creationId xmlns="" xmlns:p14="http://schemas.microsoft.com/office/powerpoint/2010/main" val="116567330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historicbuildingsct.com/wp-content/uploads/2008/04/johnwatsonhou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801188"/>
            <a:ext cx="7948245" cy="5904412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Century Housing: Adam Style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18th adam &amp; class revival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8907" r="5411" b="5447"/>
          <a:stretch/>
        </p:blipFill>
        <p:spPr>
          <a:xfrm>
            <a:off x="5029200" y="4276272"/>
            <a:ext cx="4073322" cy="227692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46038"/>
            <a:ext cx="9144000" cy="715962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Greek Revival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/ Early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Classical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Revival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762000"/>
            <a:ext cx="4953000" cy="5715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Popular just before Civil War; associated with classical thought and democracy</a:t>
            </a:r>
          </a:p>
          <a:p>
            <a:pPr>
              <a:spcBef>
                <a:spcPts val="0"/>
              </a:spcBef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Gable roof with front orientation or hipped roof of low pitch</a:t>
            </a:r>
          </a:p>
          <a:p>
            <a:pPr>
              <a:spcBef>
                <a:spcPts val="0"/>
              </a:spcBef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Heavy entablature and cornices</a:t>
            </a:r>
          </a:p>
          <a:p>
            <a:pPr>
              <a:spcBef>
                <a:spcPts val="0"/>
              </a:spcBef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Small frieze-band windows below cornice</a:t>
            </a:r>
          </a:p>
          <a:p>
            <a:pPr lvl="0">
              <a:spcBef>
                <a:spcPts val="0"/>
              </a:spcBef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Generally symmetrical, though entry is often to one side</a:t>
            </a:r>
          </a:p>
          <a:p>
            <a:pPr>
              <a:spcBef>
                <a:spcPts val="0"/>
              </a:spcBef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Front door surrounded by narrow sidelights and rectangular transom</a:t>
            </a:r>
          </a:p>
          <a:p>
            <a:pPr lvl="0">
              <a:spcBef>
                <a:spcPts val="0"/>
              </a:spcBef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Porticos with prominent columns. </a:t>
            </a:r>
          </a:p>
          <a:p>
            <a:pPr lvl="0"/>
            <a:endParaRPr lang="en-US" sz="2400" dirty="0" smtClean="0"/>
          </a:p>
        </p:txBody>
      </p:sp>
      <p:pic>
        <p:nvPicPr>
          <p:cNvPr id="5" name="Picture 4" descr="revival greek gothic italiante"/>
          <p:cNvPicPr>
            <a:picLocks noChangeAspect="1" noChangeArrowheads="1"/>
          </p:cNvPicPr>
          <p:nvPr/>
        </p:nvPicPr>
        <p:blipFill>
          <a:blip r:embed="rId3" cstate="print"/>
          <a:srcRect l="42681" r="-8099" b="66667"/>
          <a:stretch>
            <a:fillRect/>
          </a:stretch>
        </p:blipFill>
        <p:spPr>
          <a:xfrm>
            <a:off x="5410200" y="1676400"/>
            <a:ext cx="4038600" cy="2438400"/>
          </a:xfrm>
          <a:prstGeom prst="rect">
            <a:avLst/>
          </a:prstGeom>
          <a:noFill/>
        </p:spPr>
      </p:pic>
      <p:pic>
        <p:nvPicPr>
          <p:cNvPr id="7" name="Picture 6" descr="revival greek gothic italiante"/>
          <p:cNvPicPr>
            <a:picLocks noChangeAspect="1" noChangeArrowheads="1"/>
          </p:cNvPicPr>
          <p:nvPr/>
        </p:nvPicPr>
        <p:blipFill>
          <a:blip r:embed="rId3" cstate="print"/>
          <a:srcRect r="59268" b="93750"/>
          <a:stretch>
            <a:fillRect/>
          </a:stretch>
        </p:blipFill>
        <p:spPr>
          <a:xfrm>
            <a:off x="5257800" y="1600200"/>
            <a:ext cx="2438400" cy="381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Century Housing: Greek Revival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4" name="Picture 2" descr="smith-harris-hou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1027" y="685800"/>
            <a:ext cx="6635173" cy="61309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Century Housing: Greek Revival</a:t>
            </a:r>
            <a:endParaRPr lang="en-US" dirty="0"/>
          </a:p>
        </p:txBody>
      </p:sp>
      <p:pic>
        <p:nvPicPr>
          <p:cNvPr id="3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838200"/>
            <a:ext cx="7848600" cy="58864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Resources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610600" cy="53340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hlinkClick r:id="rId3"/>
              </a:rPr>
              <a:t>http://english.fju.edu.tw/lctd/asp/periods/5/america/concept.htm</a:t>
            </a:r>
            <a:endParaRPr lang="en-US" sz="2000" dirty="0"/>
          </a:p>
          <a:p>
            <a:r>
              <a:rPr lang="en-US" sz="2000" dirty="0" smtClean="0">
                <a:hlinkClick r:id="rId4"/>
              </a:rPr>
              <a:t>http://ncpedia.org/architecture/overview</a:t>
            </a:r>
            <a:endParaRPr lang="en-US" sz="2000" dirty="0" smtClean="0"/>
          </a:p>
          <a:p>
            <a:r>
              <a:rPr lang="en-US" sz="2000" dirty="0" smtClean="0">
                <a:hlinkClick r:id="rId5"/>
              </a:rPr>
              <a:t>http</a:t>
            </a:r>
            <a:r>
              <a:rPr lang="en-US" sz="2000" smtClean="0">
                <a:hlinkClick r:id="rId5"/>
              </a:rPr>
              <a:t>://www.historicnearwestside.com/architecturestyles.htm</a:t>
            </a:r>
            <a:r>
              <a:rPr lang="en-US" sz="2000" smtClean="0"/>
              <a:t> </a:t>
            </a:r>
            <a:endParaRPr lang="en-US" sz="2000" dirty="0" smtClean="0">
              <a:hlinkClick r:id="rId6"/>
            </a:endParaRPr>
          </a:p>
          <a:p>
            <a:r>
              <a:rPr lang="en-US" sz="2000" dirty="0" smtClean="0">
                <a:hlinkClick r:id="rId6"/>
              </a:rPr>
              <a:t>http</a:t>
            </a:r>
            <a:r>
              <a:rPr lang="en-US" sz="2000" dirty="0">
                <a:hlinkClick r:id="rId6"/>
              </a:rPr>
              <a:t>://architecture.about.com/cs/teacherstools/a/architecture101.htm</a:t>
            </a:r>
            <a:r>
              <a:rPr lang="en-US" sz="2000" dirty="0"/>
              <a:t> </a:t>
            </a:r>
          </a:p>
          <a:p>
            <a:r>
              <a:rPr lang="en-US" sz="2000" dirty="0">
                <a:hlinkClick r:id="rId7"/>
              </a:rPr>
              <a:t>http://architecture.about.com/library/bl-styles_index.htm</a:t>
            </a:r>
            <a:endParaRPr lang="en-US" sz="2000" dirty="0"/>
          </a:p>
          <a:p>
            <a:r>
              <a:rPr lang="en-US" sz="2000" dirty="0">
                <a:hlinkClick r:id="rId8"/>
              </a:rPr>
              <a:t>http://www.architecturetoursla.com/gallery.htm</a:t>
            </a:r>
            <a:endParaRPr lang="en-US" sz="2000" dirty="0"/>
          </a:p>
          <a:p>
            <a:r>
              <a:rPr lang="en-US" sz="2000" dirty="0">
                <a:hlinkClick r:id="rId9"/>
              </a:rPr>
              <a:t>http://www.bc.edu/bc_org/avp/cas/fnart/fa267/contents.html</a:t>
            </a:r>
            <a:r>
              <a:rPr lang="en-US" sz="2000" dirty="0"/>
              <a:t> 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>
                <a:hlinkClick r:id="rId10"/>
              </a:rPr>
              <a:t>http://www.greatbuildings.com/types.html</a:t>
            </a:r>
            <a:r>
              <a:rPr lang="en-US" sz="2000" dirty="0"/>
              <a:t> </a:t>
            </a:r>
          </a:p>
          <a:p>
            <a:r>
              <a:rPr lang="en-US" sz="2000" dirty="0">
                <a:hlinkClick r:id="rId11"/>
              </a:rPr>
              <a:t>http://www.infoplease.com/encyclopedia/1arch.html</a:t>
            </a:r>
            <a:r>
              <a:rPr lang="en-US" sz="2000" dirty="0"/>
              <a:t> </a:t>
            </a:r>
          </a:p>
          <a:p>
            <a:r>
              <a:rPr lang="en-US" sz="2000" dirty="0">
                <a:hlinkClick r:id="rId12"/>
              </a:rPr>
              <a:t>http://www.loggia.com/designarts/architecture/styles/styleguide.html</a:t>
            </a:r>
            <a:r>
              <a:rPr lang="en-US" sz="2000" dirty="0"/>
              <a:t> </a:t>
            </a:r>
          </a:p>
          <a:p>
            <a:r>
              <a:rPr lang="en-US" sz="2000" dirty="0" smtClean="0">
                <a:hlinkClick r:id="rId13"/>
              </a:rPr>
              <a:t>http://www.preservationdirectory.com/HistoricalPreservation/Home.aspx</a:t>
            </a:r>
            <a:endParaRPr lang="en-US" sz="2000" dirty="0"/>
          </a:p>
          <a:p>
            <a:r>
              <a:rPr lang="en-US" sz="2000" dirty="0">
                <a:hlinkClick r:id="rId14"/>
              </a:rPr>
              <a:t>http://www.uwec.edu/geography/Ivogeler/w367/styles/</a:t>
            </a:r>
            <a:r>
              <a:rPr lang="en-US" sz="2000" dirty="0"/>
              <a:t> </a:t>
            </a:r>
          </a:p>
          <a:p>
            <a:endParaRPr lang="en-US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86" r="1961"/>
          <a:stretch>
            <a:fillRect/>
          </a:stretch>
        </p:blipFill>
        <p:spPr>
          <a:xfrm>
            <a:off x="5791200" y="4129087"/>
            <a:ext cx="3200400" cy="2805113"/>
          </a:xfrm>
        </p:spPr>
      </p:pic>
      <p:pic>
        <p:nvPicPr>
          <p:cNvPr id="8" name="Picture 7" descr="http://realtormag.realtor.org/sites/realtormag.realtor.org/files/ARCH-RES_georgian.jpg?1310658208"/>
          <p:cNvPicPr/>
          <p:nvPr/>
        </p:nvPicPr>
        <p:blipFill>
          <a:blip r:embed="rId3"/>
          <a:srcRect l="6142" t="-6716" r="6826" b="-4478"/>
          <a:stretch>
            <a:fillRect/>
          </a:stretch>
        </p:blipFill>
        <p:spPr bwMode="auto">
          <a:xfrm>
            <a:off x="5756091" y="1142010"/>
            <a:ext cx="3235509" cy="2363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Georgian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838200"/>
            <a:ext cx="5486400" cy="60960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Named for the four King Georges 1720-1840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Originals exist in the 13 colonies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Roof: hip or gable with dormers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Symmetrically centered entry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Cornice: decorative strip located where the roof and exterior wall meet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Rectangular or fanlight transom (window) above door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Pilasters: decorative flattened columns that frame doorways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Porticos: small porch leading to the entrance of the house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Pediment: triangular or arched section above door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Widow’s walk.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172200" y="849868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BASIC Georgian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3745468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HIGH STYLE Georgian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360400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>
            <a:noAutofit/>
          </a:bodyPr>
          <a:lstStyle/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38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Century Housing: Basic Georgian Style</a:t>
            </a:r>
            <a:endParaRPr lang="en-US" sz="3800" dirty="0"/>
          </a:p>
        </p:txBody>
      </p:sp>
      <p:pic>
        <p:nvPicPr>
          <p:cNvPr id="1026" name="Picture 2" descr="The refined Georgian Colonial style continues to shape our homes today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76300"/>
            <a:ext cx="7772400" cy="58293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-152400"/>
            <a:ext cx="87630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Century Housing: High Style Georgian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Longfellow House"/>
          <p:cNvPicPr>
            <a:picLocks noChangeAspect="1" noChangeArrowheads="1"/>
          </p:cNvPicPr>
          <p:nvPr/>
        </p:nvPicPr>
        <p:blipFill>
          <a:blip r:embed="rId2" cstate="print"/>
          <a:srcRect l="10784" r="4902" b="20239"/>
          <a:stretch>
            <a:fillRect/>
          </a:stretch>
        </p:blipFill>
        <p:spPr bwMode="auto">
          <a:xfrm>
            <a:off x="561340" y="914399"/>
            <a:ext cx="8277860" cy="577525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228600"/>
            <a:ext cx="8991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Century Housing: High Style Georgian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 descr="http://www.tryonpalace.org/images/stanly_house.jpg"/>
          <p:cNvPicPr>
            <a:picLocks noChangeAspect="1" noChangeArrowheads="1"/>
          </p:cNvPicPr>
          <p:nvPr/>
        </p:nvPicPr>
        <p:blipFill>
          <a:blip r:embed="rId2" cstate="print"/>
          <a:srcRect l="31390" r="32735"/>
          <a:stretch>
            <a:fillRect/>
          </a:stretch>
        </p:blipFill>
        <p:spPr bwMode="auto">
          <a:xfrm>
            <a:off x="513646" y="760096"/>
            <a:ext cx="7944554" cy="53625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61722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Stanly House built in 1780s for John Wright Stanly, a prominent New Bern citizen.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Century Housing: Federal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990600"/>
            <a:ext cx="5105400" cy="5715000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America wanted its “own” style; popular just after Revolutionary War; reflects anti-English thought</a:t>
            </a:r>
          </a:p>
          <a:p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2-3 stories high</a:t>
            </a:r>
          </a:p>
          <a:p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Low-pitched roof or flat roof with a balustrade </a:t>
            </a:r>
          </a:p>
          <a:p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Dentil moldings in cornice </a:t>
            </a:r>
          </a:p>
          <a:p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Windows arranged symmetrically around a center doorway </a:t>
            </a:r>
          </a:p>
          <a:p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Decorative crown or roof over front door </a:t>
            </a:r>
          </a:p>
          <a:p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Semicircular fanlight over front door </a:t>
            </a:r>
          </a:p>
          <a:p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Narrow sidelights flanking front door </a:t>
            </a:r>
          </a:p>
          <a:p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Lower windows taller than uppers</a:t>
            </a:r>
          </a:p>
          <a:p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Palladian, circular, or elliptical windows often used.</a:t>
            </a:r>
          </a:p>
          <a:p>
            <a:endParaRPr lang="en-US" dirty="0" smtClean="0"/>
          </a:p>
        </p:txBody>
      </p:sp>
      <p:pic>
        <p:nvPicPr>
          <p:cNvPr id="5" name="Picture 10" descr="federal profile"/>
          <p:cNvPicPr>
            <a:picLocks noChangeAspect="1" noChangeArrowheads="1"/>
          </p:cNvPicPr>
          <p:nvPr/>
        </p:nvPicPr>
        <p:blipFill>
          <a:blip r:embed="rId2" cstate="print"/>
          <a:srcRect l="34103" t="12973" r="533"/>
          <a:stretch>
            <a:fillRect/>
          </a:stretch>
        </p:blipFill>
        <p:spPr>
          <a:xfrm>
            <a:off x="5486400" y="2209800"/>
            <a:ext cx="3505200" cy="30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Century Housing: Federal Style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antiquesandfineart.com/articles/media/images/00801-00900/00833/Gardner-Pingree_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207" y="838200"/>
            <a:ext cx="8690193" cy="57912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Century Housing: Federal Style</a:t>
            </a:r>
            <a:endParaRPr lang="en-US" dirty="0"/>
          </a:p>
        </p:txBody>
      </p:sp>
      <p:pic>
        <p:nvPicPr>
          <p:cNvPr id="45058" name="Picture 2" descr="http://www.salemweb.com/guide/arch/images/pnhou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199" y="795662"/>
            <a:ext cx="7620001" cy="598613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8th adam &amp; class revival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0617" b="58755"/>
          <a:stretch/>
        </p:blipFill>
        <p:spPr>
          <a:xfrm>
            <a:off x="4724577" y="2819400"/>
            <a:ext cx="4419423" cy="2362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Century Housing: Adam Style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46482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Refinement of the Georgian style; appears lighter and more delicate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Cornice emphasized by decorative moldings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Semi-circular or elliptical fanlight over the front door, with or without side lights; may include a decorative crown or small entry porch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Three part Palladian-style windows.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1438</TotalTime>
  <Words>387</Words>
  <Application>Microsoft Office PowerPoint</Application>
  <PresentationFormat>On-screen Show (4:3)</PresentationFormat>
  <Paragraphs>65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Objective 6.01  Eighteenth Century Housing</vt:lpstr>
      <vt:lpstr>Georgian</vt:lpstr>
      <vt:lpstr>18th Century Housing: Basic Georgian Style</vt:lpstr>
      <vt:lpstr>18th Century Housing: High Style Georgian</vt:lpstr>
      <vt:lpstr>18th Century Housing: High Style Georgian</vt:lpstr>
      <vt:lpstr>18th Century Housing: Federal Style</vt:lpstr>
      <vt:lpstr>18th Century Housing: Federal Style</vt:lpstr>
      <vt:lpstr>18th Century Housing: Federal Style</vt:lpstr>
      <vt:lpstr>18th Century Housing: Adam Style</vt:lpstr>
      <vt:lpstr>18th Century Housing: Adam Style</vt:lpstr>
      <vt:lpstr>Greek Revival / Early Classical Revival</vt:lpstr>
      <vt:lpstr>18th Century Housing: Greek Revival</vt:lpstr>
      <vt:lpstr>18th Century Housing: Greek Revival</vt:lpstr>
      <vt:lpstr>Resources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student370</dc:creator>
  <cp:lastModifiedBy>student370</cp:lastModifiedBy>
  <cp:revision>136</cp:revision>
  <dcterms:created xsi:type="dcterms:W3CDTF">2013-03-13T00:12:18Z</dcterms:created>
  <dcterms:modified xsi:type="dcterms:W3CDTF">2014-02-21T01:04:42Z</dcterms:modified>
</cp:coreProperties>
</file>