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79" r:id="rId2"/>
    <p:sldId id="369" r:id="rId3"/>
    <p:sldId id="391" r:id="rId4"/>
    <p:sldId id="411" r:id="rId5"/>
    <p:sldId id="380" r:id="rId6"/>
    <p:sldId id="384" r:id="rId7"/>
    <p:sldId id="402" r:id="rId8"/>
    <p:sldId id="403" r:id="rId9"/>
    <p:sldId id="412" r:id="rId10"/>
    <p:sldId id="382" r:id="rId11"/>
    <p:sldId id="386" r:id="rId12"/>
    <p:sldId id="413" r:id="rId13"/>
    <p:sldId id="381" r:id="rId14"/>
    <p:sldId id="388" r:id="rId15"/>
    <p:sldId id="390" r:id="rId16"/>
    <p:sldId id="414" r:id="rId17"/>
    <p:sldId id="406" r:id="rId18"/>
    <p:sldId id="407" r:id="rId19"/>
    <p:sldId id="415" r:id="rId20"/>
    <p:sldId id="394" r:id="rId21"/>
    <p:sldId id="405" r:id="rId22"/>
    <p:sldId id="426" r:id="rId23"/>
    <p:sldId id="416" r:id="rId24"/>
    <p:sldId id="376" r:id="rId25"/>
    <p:sldId id="401" r:id="rId26"/>
    <p:sldId id="408" r:id="rId27"/>
    <p:sldId id="417" r:id="rId28"/>
    <p:sldId id="395" r:id="rId29"/>
    <p:sldId id="424" r:id="rId30"/>
    <p:sldId id="419" r:id="rId31"/>
    <p:sldId id="425" r:id="rId32"/>
    <p:sldId id="280" r:id="rId33"/>
    <p:sldId id="421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5" autoAdjust="0"/>
    <p:restoredTop sz="93298" autoAdjust="0"/>
  </p:normalViewPr>
  <p:slideViewPr>
    <p:cSldViewPr>
      <p:cViewPr varScale="1">
        <p:scale>
          <a:sx n="74" d="100"/>
          <a:sy n="74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47F288-77FA-436A-9351-8E256C26547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C33194-BF8A-4B21-8C2F-4DA52DA8EB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66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12D7A-775B-4634-9C97-4DECDC8D4466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4DEFE-51BB-486C-ADDA-F9C61B078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3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2DC67-7C28-427C-B507-CC58EF8D47AD}" type="slidenum">
              <a:rPr lang="en-US"/>
              <a:pPr/>
              <a:t>15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7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3CB8-E57F-4FE9-B26F-5F0FDF1268D4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 6.01</a:t>
            </a:r>
            <a:br>
              <a:rPr lang="en-US" dirty="0" smtClean="0"/>
            </a:br>
            <a:r>
              <a:rPr lang="en-US" dirty="0" smtClean="0"/>
              <a:t>Early American Housing – 1640-1720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English Influence</a:t>
            </a:r>
          </a:p>
          <a:p>
            <a:pPr marL="1371600" lvl="2" indent="-571500">
              <a:buFont typeface="+mj-lt"/>
              <a:buAutoNum type="alphaUcPeriod"/>
            </a:pPr>
            <a:r>
              <a:rPr lang="en-US" sz="3200" dirty="0" smtClean="0"/>
              <a:t>Half timbered</a:t>
            </a:r>
          </a:p>
          <a:p>
            <a:pPr marL="1371600" lvl="2" indent="-571500">
              <a:buFont typeface="+mj-lt"/>
              <a:buAutoNum type="alphaUcPeriod"/>
            </a:pPr>
            <a:r>
              <a:rPr lang="en-US" sz="3200" dirty="0" smtClean="0"/>
              <a:t>Cape cod</a:t>
            </a:r>
          </a:p>
          <a:p>
            <a:pPr marL="1371600" lvl="2" indent="-571500">
              <a:buFont typeface="+mj-lt"/>
              <a:buAutoNum type="alphaUcPeriod"/>
            </a:pPr>
            <a:r>
              <a:rPr lang="en-US" sz="3200" dirty="0" smtClean="0"/>
              <a:t>Saltbox</a:t>
            </a:r>
          </a:p>
          <a:p>
            <a:pPr marL="1371600" lvl="2" indent="-571500">
              <a:buFont typeface="+mj-lt"/>
              <a:buAutoNum type="alphaUcPeriod"/>
            </a:pPr>
            <a:r>
              <a:rPr lang="en-US" sz="3200" dirty="0" smtClean="0"/>
              <a:t>Garrison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German Influence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Dutch Influence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Spanish Influence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French Influence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Swedish/Scandinavian Influence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17th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5" t="49726"/>
          <a:stretch>
            <a:fillRect/>
          </a:stretch>
        </p:blipFill>
        <p:spPr>
          <a:xfrm>
            <a:off x="3657600" y="685800"/>
            <a:ext cx="4800600" cy="3713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 smtClean="0"/>
              <a:t>English Influence: Saltbox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798637"/>
            <a:ext cx="3581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Long, pitched roof</a:t>
            </a:r>
          </a:p>
          <a:p>
            <a:r>
              <a:rPr lang="en-US" dirty="0" smtClean="0"/>
              <a:t>One story in the back and two in the front</a:t>
            </a:r>
          </a:p>
          <a:p>
            <a:r>
              <a:rPr lang="en-US" dirty="0" smtClean="0"/>
              <a:t>Flat face and central chimney</a:t>
            </a:r>
          </a:p>
          <a:p>
            <a:r>
              <a:rPr lang="en-US" dirty="0" smtClean="0"/>
              <a:t>Designed after English salt box keepers.</a:t>
            </a:r>
            <a:endParaRPr lang="en-US" dirty="0"/>
          </a:p>
        </p:txBody>
      </p:sp>
      <p:pic>
        <p:nvPicPr>
          <p:cNvPr id="2050" name="Picture 2" descr="http://i.ebayimg.com/t/Antique-Salt-Box-with-Lift-Lid-Primitive-Country-Wall-Hanging-Pine-Wood-/00/s/MTAyNFg3Njg=/z/-WkAAMXQJK1SL4Vq/$T2eC16ZHJHkFFmE0B,1NBSL4VpjBug~~60_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572000"/>
            <a:ext cx="13716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English Influence: Saltbox</a:t>
            </a:r>
            <a:endParaRPr lang="en-US" dirty="0"/>
          </a:p>
        </p:txBody>
      </p:sp>
      <p:sp>
        <p:nvSpPr>
          <p:cNvPr id="6146" name="AutoShape 2" descr="data:image/jpeg;base64,/9j/4AAQSkZJRgABAQAAAQABAAD/2wCEAAkGBhQSERUUExQUFRUUFxQXGBcXGBYYFhUXHBUXFxgXFBQXHCYfFxkkHRQUHy8gJCcpLCwsFx4xNTAqNSYrLCkBCQoKDgwOGg8PGikkHCQsLCwsLCksLCwsKSwpLCwpLCkpLCwsLCksKSwsKSksLCksLCwsLCwsLCkpLCwsLCwpLP/AABEIAJQAyAMBIgACEQEDEQH/xAAbAAABBQEBAAAAAAAAAAAAAAAFAAEDBAYCB//EAEMQAAEDAQUFBAYGCQMFAAAAAAEAAhEDBAUSITEGQVFhcRMigZEyQqGxwfAHFFJTctEVI2KCkrLC0uEWQ/ElM2OTov/EABkBAAMBAQEAAAAAAAAAAAAAAAABAgMEBf/EACMRAAICAQQDAAMBAAAAAAAAAAABAhESAyExQRNRYSIyoQT/2gAMAwEAAhEDEQA/AIk4K6wpBq9UzGBXYcmwroNQIQK7BXIC7DUANiXQKWFdBqQDJpUmFNhQBwE8rrClhQAwSXYanwpWBHCQapC1NCBnZZ5+xXLvNOCHiTu5KiDCfEpasadBex2tjKhgd3cVYtm0GRw5aj/KAOeurKwEjFxCzemuWWpvhBy4qbqrjUfoDlzP5LTMIHBZT9NhkNYIaD5q1Qvhr3Ge6AJz3rn1ISbs1i1waCrVG4qCpUHFCxejSck7606LLBouy4agSQp1QykniFj1NimwYq57pA9qA226X0iQ4ab9x6Fbt9QjMCQuarW1G4XDI/OS0jryXJm9NPg89NJLAtda7ib6ondmhLrjdJAIkaDiuqOtFmTg0CMC6DFO6gQYIgp20ldkEIYuhTR+5rma/N2YG7MDzRx1xUCIwAdCZ81jLXjF0WtNswvZpdmtjW2SpwcL3cgQD58VnRZodDhoc5VR1Yy4E4tFHs0uzRdj2tccLRGmYn2KG09nMmG5cQBPHNPMMQfgTimoqt6UW61G+GfuVWptJSGgc7wj3pOaXYKLL5Ym7NBqu1B9WmPEz7oXNmvyoXsxEAOcBAG7eSdYEjxU+WJXjYaLFyWK2aa5NNaWQVcKR0RahcVV7cQbkeJg+XBSWPZ57z3u6JI5+A+Kl6kV2PFgWmySFonXbTLJAGIjXw96MfUaOHsw1oHtnjOsqvUs5YO7mAueWrlwbRhXIDslN0wGmOKMii5oGjuKjqXgG65fFDK19OBySalLodqJYvC1vaO6BzSVGvesjIQeKS0jDbdEuX01oqgaKF9ZUXWtpHpJBrSPT81z4mll02nJBLdanYpEhTvqYNHz7VFUrY8iAtYRrciTKFVxdmTKZjFafQA6oJfN+toy1sOqexv4ufJbZJIzxbZqKG0lGgwCrUa07gZJjoJKoWj6Q7O30e0d0bA83ELzatWLnFziS45knVcrkat2dCRu6/0nu/26I6vcT7Gj4oPeO2torGSKbd3dbn5uJWfCSEqHRbq3nVdrUf5wPYqjjOqRTJhQiEpTwkQkB3RpYjAy4ngN5K6tNItfi9UgAD7MbvjKu2ezYWxvME8hqB8fJRXpT7h5Z+STEen3NdNKtQp1S5xxsBjIQdD7QVLaLC2gcTWy0xM5lp3QVl/o+2qo/UyyrWYzs3uABOZae8IjnKNWnbKwgQa2Lk1rz8EZvsnFdBejeYKn+tNWMtO3ljAhlOo790N9pcglo24k9ym79539oTqLHuj0d9RgzmSonXi3iAstYbealNrpgkZgGYO8Lt5JWi0k+yHOi/fFvDxhEHOdENo2B74gZcdyidaG48BcMWEuw78IyJVm6NpBUph1MhzcxwIjcRuK1/VVEjl2xjc9QOw4SeY0TovZbe9+jcuqSh6kkWoID3Jf4tLXPdSAwuIBByeNzgNQOqLPpsOktK8x2VvwUHuFQENdAJBxDI5HSYAJ81qHbb2fjUMZDu7vyU7AHqlKN8rloWeftzR3MqHwaPihl7bUOrDAwGmw+ln3ncpGg5KsthY2y9fm1MTTo66F+4fg49Vl4PVKF0Cs27NUqGT4U8JwFIxk8JJggB8K6CYAp0AMQrFjpavIkMzjidw+J6KGnTJIAzJMBFuyAbA0AOfExmfncAk3QEVitbarMbZ1IM6zqc9Dqh201swUob6bzgb1Op8ApNmrQ11AlpnvndB9FuoQe0Vu2tDnaspdxvN3rH4IQh7DZhTYGjdrzO8qxKQC6AQMZdWdsuHVMVLZGST0Pu/whga3Zt3cdLpl7oGGI0Obt+qL9msddNoe17oxwWtzBZE55Q4iTkDA136Lc2OpADo1AOcSJHJa6cvxRjJfkYi/LwHa1GvpgYWva54Ja8MkE5GZbETGeeStfR+Q57qdRxGIMNNrBIDQHYi4nIEQ2eoUP0j2g1mB1MA9mXh7od3coIBiCemeSzl1Wis8AUGuwtI7RxHP0y95jWct3iolKVjSR7IbsLTLKkAaA6pkE2UD6THNewd0xi7TG50faAyaYOmvXVJFyLpHlArqek6VXo0C5wA1Ph70XoXYQPVHV7PzQ2kNIhpthSByn+ox61P+MH3J22QH12f/AEfc1TkvY6IQU4VkWEfeDwY8/wBK7Fgb9uoelP8AMhLNAVGpwxEGXcz/AM58Gj+pTNuxn2Kp6vb+RSzQ6BeEJ4Rf9HjdRd41D8Grqndh+5b/ABPPxRmh0CCEyPtut33VLycfe5TMu6oNG0x0pt+KWfwVAyw2TC3GdXyG9NHH4DxVt1PLwI+fkq0+lVIGMHuiB3YEfu5KPT5+fck3YGLph9jsj2OjtH1CGQZmWtGIeRTWKzdmwN4a8zvVm+KOO1S59NrKY7rS7PEdSWxl/gLsBn3tPzd8GqskJI4CSkLqf3rPAVD/AEJYqX3nkx/5BGSGQq5ZSWhkevUwnpgccvFKhRZUMNe7/wBZ95ciosjWta3XDmJyOLPMDxKMkxUc3BZC+rGDGA0yCQIh3ddB9KCf+Vq7JY6tOi6KXfzIZDWCeAgkRzlZi56E2iC7D6eYEnNs5ZiNN+S0V57RCk0MBL3QBGjtN4zDOp8AU4ypCcbZ53elnr2gve+mwiXl3ZOOJzmgtJwFx0iJISNqpOcw0HVjLG9s3HhpAgYR2jfDMg6IrUfiDmvZ2Ydi71KQcx/uCZqCYJIIPXRZt92VbO4ODi9jiB2jILJnIHKQSJycAU8iGqPRdlLaOyZTLBSOjROT8plpOfEZ55JLHXhULq1GmIADcQaA7uSc8TgCS4xqNJSTt9DVAVHLkqBtF5wB5a9g1j0shnHIq/aru7zu8dTw49FPTsBFCodRjozpvcfNZud7GuNblkUDHdZS8S74BBr2v2pZ34TRonIGQXke2FoWuWP247zXHhhHk5Stxz2VhavftQWWnWbTp4nlwIMkZGJGaDHbmvMYaII3Bs/FPe9nIuWg7cS+D++1Zi6aE1H9B703EyyNPS2ztTzDTTkfsBHNm75tFU1RUcw4aTnNgNkEHgOqx9SyYWVHAkGJkajMaIx9HNlJtNsjdQrHwD2qaKTIbbtLa2nOsQJMQG/2qo7aW1H/AH6nnHuC5tFmxVazZORb0Eg6J32TunofclQWcUNoazwT9aeAI1e4a+PJbHYCu6oawdWNSGsPpF0GSN5K8wsdL9U78bP5Kh+C9A+higXOtZEZU6RP8b9FWNCUrBVi2ktDnOwV6mTjOeQzOgK2tWo4gFxJJDZPEx5exef7NUP+7+MrfWkbuQ93RFUxp2Z212UGqTHz5LizU6Tn4MbMQkkSMo1ngjV33b21bBJGRMgTp4LP2a52tttqbnLWWnXKYG/gkkmJ7BRtipb6tL+Nv5qEVKPamkHtLwSMI1kZoTVsYDT6Pot3j+5E7vuRrr1c2SO/Uz10ZwhVigsM3fZAMWXqn3hSVrOSJAE6Ccs+qPm4hTp1HYnGG6ER6zf2VmbXa8QrUwCCxrTi44sx0hTZaR1bbvtNOHCk9gIB7QDFEjcW6ZbyN+5dXTs45/eOTTq45k8Y49Vcu9jxhJaahAAzc4D+Eaos23VvuR5n+1Fv0FFK3bLNI/VkzGjtD4xkVmbRYn0XGJY7fwcODgcnBbI26t9yPN39qq2y0veIfRaRzLsuhjJNN9oTRhLfR7QtIIo1G6EA9mf3h3qZ55joktBVuYvxYW6AmJk5eCZPcVIsW8xVf+N38xUjc7JXgEw6gYH4nIVbrmtDR2lR7hiPpVMVMOcTumOKKXTTZQs1d1evTiqGBuF4qOlpcDDWkmRiEhYqas0b2oo/pF26k/zb+aB7SYqtNw7PAYmS4QYMk5LRGvZWwBaqbidIbV8JOBS3/ZmtdTpgsbjZIeZgnSAADMmBBC3iRJtoz1/vH6FpUvXpOcHDcJc0jPfostcTf1tToPeFudsLODd7msghjokGZ7+7eVgbttApve4725DPXnlkqM3yaC00/wBVUifR3a6jRX/o4tDWWy2YjGKjWY3I5uLwQ3LeYPkuNmrso2ynWfUe8FlMOwMcchJDsUN00KObDWQGuS1sNneM3Pc4yTz7pHIdVL4KRnnWV3a1XQ6HFkcNCDA3ahKpZzByOh3clqTcVcVnHsahaan2CRHa0Igj1Yxe3goql0VezM0ak9mfUdr9XqcuICORHmtO6aooPGAzjp8PsvBz6uHmvQ/oWsT6f13G0tmjSiYzh71Uq3Y4UqoNNwJrSAWuGXb0MxI0zWg+jmgWOtMiP1HCNLXafhCJAkYXZ6g5hqB7H96pOQnLRbG1vBPgNYnQahQ2OzOzOEgTqRA9LiUrytID3SQB15bs0pDWxa2eZNp09R3w5FZ4Pw262uiYp2sxnn3dMoU917U0aVclxJAaWyADnlxCaz0qDrTVebRTw2htVuEGHMFQRm4jDI8lmpJN2D3M46/gQR9XboN792m9a26B/wBYd+Or/IeKGt2fsBeGNtD5cBGdIgZTm4wB4ojZK1GlbnWp1opYMbjhacTxjbA9Ewdc4V5RrkVG/tgHY1NPRHD7TeCy1qs4wOIABIzMCT1yzRyrfVJ9mqPbUYWlupcB6w1BeSPJYO+9s6bGkUwXnLTJuvt8lmjU9N2bbFE/iPuCJOK842O29JxMqAtlwIOEwJGhEctVtqd4ueJa4EHgEsh43uXsSYvVP63U4t8l2bQ7iPJPIMTm2saWl0DEBE74KZQW2q4sIkDw/wApJOQ0jxq9HPrOZjrveBE4ycgNA1UrNdLxVDxUY3CZbE6zkCIy1ViI5LptQ7iscmuDG16K1VlowPLnYnOIOEFp4gdNdy3ws9Y2WyBjQ54pND3QCWAOdMNcQSTosnZ7c5noujy96vt2grQO8DHED370/JJdFLHuwtR2cLGx2YI506w88DyE7rppjWnTH79oZ/M0qhT2pqjgemSss2tq/ZP8RVeeXr+jqHv+Bi5LPSZTtJDWgdjnhq9pljbORAI6rC1NrahrDsC9lNuMYWR3m55mR6RJMrUv2qxscx4fDxhIB15HLRBqNmswIhr278oPvHsSev8AB4rqQFsF4UC+KgrNBJzpkk9S2Rl8wrjdqG2eo9tKrULHDAS8uLoOpaAe65FLBZLOwktdUbJkyJEpPuugaoqCr3oiSxsR0481PnX0fj2/ZFe3XoaIYWW22HGMQ79VuUxnLsjyRi6tuDQoVXC1/WCWtllYVXPZqIZMAnOTrohttuClVIP1gEgkyQeMxG4aLq2bONqNAFSgIMnDLcW6CIQtZew8b+GXtVsFR5ecdTPFLnk6nQN9VQOr1C6WMdHHvQOrjpu3rV3fsu2mWn9W8jMg+jMmIE55bzv3ItUsFR2Rz8RHlolL/QlxuLxPsyH+nJhzqsFwlzGjHDvxggR0lW692hzWtHdw5Ega8d6Ouul/2T4Z+5R/ow5jvz0KyerJhi1wjN/6fPaB0jCPVkt35ccvmVUq7O1ZMOaRmYB8tdy2FOwkuDQ1xPOQB1JGSI2fZ6PSILuA9Efn4prWkgjpOXRjru2aqGmMREk5mJjkDvR26tlgzvO7ztxO7oNx5rVWa72tYcQk7kzmcvak9WTOmMEhXTSawkuzcdJ3eKJ/WhxQ+lRJ3KYUhwTjKhtFkWkcZXDq3MqLCoap5FXkKiZ9fmUlWAn/ACE6ORUeXtHinaZyXHMwuwRvCZwktMDeuiBwlcNI/wCd/UKenS+f8JUOmc9p4Jw75zUpojjPQ+8LptETmUUh0RAc45qQVI3+yfbCZ7RuAPOclEXEfMpUFUTMqHUEfl4JYp4eajp1Z8VJTZxn55IYDgjgR46+xLtBwK7ptmAJJ4RJ8AM0VsWzFd/qhg/bMZfhGalgot8AltV3E+3VS2euZmTO7dPRaGjs2xvpvLjy7o+J9yJ0LJTp+gxo5gZ+J1WbkjeOhLsDWKyV3nIOZzLiAB01RGyWBzXd+o55z5D8z5q6LVn6MrhtYSco1UWdC06E2nCf1l12wUb3Av5JlllzslWxqWRBjVVnNPNMRM16kxKGmDwUmauImJzlzK4fPFUbwtzKDcT3dBvJ5BUJst2q2tptLnkBo+cuKS8+vK9n13S70Ro3cPzPNMtMfZzy1XexEBMLmowcOCSSswOaVoI0MKyHRJ6cd+qSSTBETqpJ/LJSWcSDO6ISSSYuyzSaDuVhtMDOOHRJJYye5tFEbqmE5AacFobhuSnVZiqYncpgezP2p0kpbRsemk50w1TotpiGNa0fsiPM6lS2R3eSSWPZ2cI5qMElOUkkhkFRy4DUySYHcLotTpIGOApWtlJJMkRZGiic9JJaokr1akArB2m2OrVHOeZiY4DkBwSSWkTHW6EaYiYEpJJJoyP/2Q=="/>
          <p:cNvSpPr>
            <a:spLocks noChangeAspect="1" noChangeArrowheads="1"/>
          </p:cNvSpPr>
          <p:nvPr/>
        </p:nvSpPr>
        <p:spPr bwMode="auto">
          <a:xfrm>
            <a:off x="0" y="-682625"/>
            <a:ext cx="1905000" cy="1409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hQSERUUExQUFRUUFxQXGBcXGBYYFhUXHBUXFxgXFBQXHCYfFxkkHRQUHy8gJCcpLCwsFx4xNTAqNSYrLCkBCQoKDgwOGg8PGikkHCQsLCwsLCksLCwsKSwpLCwpLCkpLCwsLCksKSwsKSksLCksLCwsLCwsLCkpLCwsLCwpLP/AABEIAJQAyAMBIgACEQEDEQH/xAAbAAABBQEBAAAAAAAAAAAAAAAFAAEDBAYCB//EAEMQAAEDAQUFBAYGCQMFAAAAAAEAAhEDBAUSITEGQVFhcRMigZEyQqGxwfAHFFJTctEVI2KCkrLC0uEWQ/ElM2OTov/EABkBAAMBAQEAAAAAAAAAAAAAAAABAgMEBf/EACMRAAICAQQDAAMBAAAAAAAAAAABAhESAyExQRNRYSIyoQT/2gAMAwEAAhEDEQA/AIk4K6wpBq9UzGBXYcmwroNQIQK7BXIC7DUANiXQKWFdBqQDJpUmFNhQBwE8rrClhQAwSXYanwpWBHCQapC1NCBnZZ5+xXLvNOCHiTu5KiDCfEpasadBex2tjKhgd3cVYtm0GRw5aj/KAOeurKwEjFxCzemuWWpvhBy4qbqrjUfoDlzP5LTMIHBZT9NhkNYIaD5q1Qvhr3Ge6AJz3rn1ISbs1i1waCrVG4qCpUHFCxejSck7606LLBouy4agSQp1QykniFj1NimwYq57pA9qA226X0iQ4ab9x6Fbt9QjMCQuarW1G4XDI/OS0jryXJm9NPg89NJLAtda7ib6ondmhLrjdJAIkaDiuqOtFmTg0CMC6DFO6gQYIgp20ldkEIYuhTR+5rma/N2YG7MDzRx1xUCIwAdCZ81jLXjF0WtNswvZpdmtjW2SpwcL3cgQD58VnRZodDhoc5VR1Yy4E4tFHs0uzRdj2tccLRGmYn2KG09nMmG5cQBPHNPMMQfgTimoqt6UW61G+GfuVWptJSGgc7wj3pOaXYKLL5Ym7NBqu1B9WmPEz7oXNmvyoXsxEAOcBAG7eSdYEjxU+WJXjYaLFyWK2aa5NNaWQVcKR0RahcVV7cQbkeJg+XBSWPZ57z3u6JI5+A+Kl6kV2PFgWmySFonXbTLJAGIjXw96MfUaOHsw1oHtnjOsqvUs5YO7mAueWrlwbRhXIDslN0wGmOKMii5oGjuKjqXgG65fFDK19OBySalLodqJYvC1vaO6BzSVGvesjIQeKS0jDbdEuX01oqgaKF9ZUXWtpHpJBrSPT81z4mll02nJBLdanYpEhTvqYNHz7VFUrY8iAtYRrciTKFVxdmTKZjFafQA6oJfN+toy1sOqexv4ufJbZJIzxbZqKG0lGgwCrUa07gZJjoJKoWj6Q7O30e0d0bA83ELzatWLnFziS45knVcrkat2dCRu6/0nu/26I6vcT7Gj4oPeO2torGSKbd3dbn5uJWfCSEqHRbq3nVdrUf5wPYqjjOqRTJhQiEpTwkQkB3RpYjAy4ngN5K6tNItfi9UgAD7MbvjKu2ezYWxvME8hqB8fJRXpT7h5Z+STEen3NdNKtQp1S5xxsBjIQdD7QVLaLC2gcTWy0xM5lp3QVl/o+2qo/UyyrWYzs3uABOZae8IjnKNWnbKwgQa2Lk1rz8EZvsnFdBejeYKn+tNWMtO3ljAhlOo790N9pcglo24k9ym79539oTqLHuj0d9RgzmSonXi3iAstYbealNrpgkZgGYO8Lt5JWi0k+yHOi/fFvDxhEHOdENo2B74gZcdyidaG48BcMWEuw78IyJVm6NpBUph1MhzcxwIjcRuK1/VVEjl2xjc9QOw4SeY0TovZbe9+jcuqSh6kkWoID3Jf4tLXPdSAwuIBByeNzgNQOqLPpsOktK8x2VvwUHuFQENdAJBxDI5HSYAJ81qHbb2fjUMZDu7vyU7AHqlKN8rloWeftzR3MqHwaPihl7bUOrDAwGmw+ln3ncpGg5KsthY2y9fm1MTTo66F+4fg49Vl4PVKF0Cs27NUqGT4U8JwFIxk8JJggB8K6CYAp0AMQrFjpavIkMzjidw+J6KGnTJIAzJMBFuyAbA0AOfExmfncAk3QEVitbarMbZ1IM6zqc9Dqh201swUob6bzgb1Op8ApNmrQ11AlpnvndB9FuoQe0Vu2tDnaspdxvN3rH4IQh7DZhTYGjdrzO8qxKQC6AQMZdWdsuHVMVLZGST0Pu/whga3Zt3cdLpl7oGGI0Obt+qL9msddNoe17oxwWtzBZE55Q4iTkDA136Lc2OpADo1AOcSJHJa6cvxRjJfkYi/LwHa1GvpgYWva54Ja8MkE5GZbETGeeStfR+Q57qdRxGIMNNrBIDQHYi4nIEQ2eoUP0j2g1mB1MA9mXh7od3coIBiCemeSzl1Wis8AUGuwtI7RxHP0y95jWct3iolKVjSR7IbsLTLKkAaA6pkE2UD6THNewd0xi7TG50faAyaYOmvXVJFyLpHlArqek6VXo0C5wA1Ph70XoXYQPVHV7PzQ2kNIhpthSByn+ox61P+MH3J22QH12f/AEfc1TkvY6IQU4VkWEfeDwY8/wBK7Fgb9uoelP8AMhLNAVGpwxEGXcz/AM58Gj+pTNuxn2Kp6vb+RSzQ6BeEJ4Rf9HjdRd41D8Grqndh+5b/ABPPxRmh0CCEyPtut33VLycfe5TMu6oNG0x0pt+KWfwVAyw2TC3GdXyG9NHH4DxVt1PLwI+fkq0+lVIGMHuiB3YEfu5KPT5+fck3YGLph9jsj2OjtH1CGQZmWtGIeRTWKzdmwN4a8zvVm+KOO1S59NrKY7rS7PEdSWxl/gLsBn3tPzd8GqskJI4CSkLqf3rPAVD/AEJYqX3nkx/5BGSGQq5ZSWhkevUwnpgccvFKhRZUMNe7/wBZ95ciosjWta3XDmJyOLPMDxKMkxUc3BZC+rGDGA0yCQIh3ddB9KCf+Vq7JY6tOi6KXfzIZDWCeAgkRzlZi56E2iC7D6eYEnNs5ZiNN+S0V57RCk0MBL3QBGjtN4zDOp8AU4ypCcbZ53elnr2gve+mwiXl3ZOOJzmgtJwFx0iJISNqpOcw0HVjLG9s3HhpAgYR2jfDMg6IrUfiDmvZ2Ydi71KQcx/uCZqCYJIIPXRZt92VbO4ODi9jiB2jILJnIHKQSJycAU8iGqPRdlLaOyZTLBSOjROT8plpOfEZ55JLHXhULq1GmIADcQaA7uSc8TgCS4xqNJSTt9DVAVHLkqBtF5wB5a9g1j0shnHIq/aru7zu8dTw49FPTsBFCodRjozpvcfNZud7GuNblkUDHdZS8S74BBr2v2pZ34TRonIGQXke2FoWuWP247zXHhhHk5Stxz2VhavftQWWnWbTp4nlwIMkZGJGaDHbmvMYaII3Bs/FPe9nIuWg7cS+D++1Zi6aE1H9B703EyyNPS2ztTzDTTkfsBHNm75tFU1RUcw4aTnNgNkEHgOqx9SyYWVHAkGJkajMaIx9HNlJtNsjdQrHwD2qaKTIbbtLa2nOsQJMQG/2qo7aW1H/AH6nnHuC5tFmxVazZORb0Eg6J32TunofclQWcUNoazwT9aeAI1e4a+PJbHYCu6oawdWNSGsPpF0GSN5K8wsdL9U78bP5Kh+C9A+higXOtZEZU6RP8b9FWNCUrBVi2ktDnOwV6mTjOeQzOgK2tWo4gFxJJDZPEx5exef7NUP+7+MrfWkbuQ93RFUxp2Z212UGqTHz5LizU6Tn4MbMQkkSMo1ngjV33b21bBJGRMgTp4LP2a52tttqbnLWWnXKYG/gkkmJ7BRtipb6tL+Nv5qEVKPamkHtLwSMI1kZoTVsYDT6Pot3j+5E7vuRrr1c2SO/Uz10ZwhVigsM3fZAMWXqn3hSVrOSJAE6Ccs+qPm4hTp1HYnGG6ER6zf2VmbXa8QrUwCCxrTi44sx0hTZaR1bbvtNOHCk9gIB7QDFEjcW6ZbyN+5dXTs45/eOTTq45k8Y49Vcu9jxhJaahAAzc4D+Eaos23VvuR5n+1Fv0FFK3bLNI/VkzGjtD4xkVmbRYn0XGJY7fwcODgcnBbI26t9yPN39qq2y0veIfRaRzLsuhjJNN9oTRhLfR7QtIIo1G6EA9mf3h3qZ55joktBVuYvxYW6AmJk5eCZPcVIsW8xVf+N38xUjc7JXgEw6gYH4nIVbrmtDR2lR7hiPpVMVMOcTumOKKXTTZQs1d1evTiqGBuF4qOlpcDDWkmRiEhYqas0b2oo/pF26k/zb+aB7SYqtNw7PAYmS4QYMk5LRGvZWwBaqbidIbV8JOBS3/ZmtdTpgsbjZIeZgnSAADMmBBC3iRJtoz1/vH6FpUvXpOcHDcJc0jPfostcTf1tToPeFudsLODd7msghjokGZ7+7eVgbttApve4725DPXnlkqM3yaC00/wBVUifR3a6jRX/o4tDWWy2YjGKjWY3I5uLwQ3LeYPkuNmrso2ynWfUe8FlMOwMcchJDsUN00KObDWQGuS1sNneM3Pc4yTz7pHIdVL4KRnnWV3a1XQ6HFkcNCDA3ahKpZzByOh3clqTcVcVnHsahaan2CRHa0Igj1Yxe3goql0VezM0ak9mfUdr9XqcuICORHmtO6aooPGAzjp8PsvBz6uHmvQ/oWsT6f13G0tmjSiYzh71Uq3Y4UqoNNwJrSAWuGXb0MxI0zWg+jmgWOtMiP1HCNLXafhCJAkYXZ6g5hqB7H96pOQnLRbG1vBPgNYnQahQ2OzOzOEgTqRA9LiUrytID3SQB15bs0pDWxa2eZNp09R3w5FZ4Pw262uiYp2sxnn3dMoU917U0aVclxJAaWyADnlxCaz0qDrTVebRTw2htVuEGHMFQRm4jDI8lmpJN2D3M46/gQR9XboN792m9a26B/wBYd+Or/IeKGt2fsBeGNtD5cBGdIgZTm4wB4ojZK1GlbnWp1opYMbjhacTxjbA9Ewdc4V5RrkVG/tgHY1NPRHD7TeCy1qs4wOIABIzMCT1yzRyrfVJ9mqPbUYWlupcB6w1BeSPJYO+9s6bGkUwXnLTJuvt8lmjU9N2bbFE/iPuCJOK842O29JxMqAtlwIOEwJGhEctVtqd4ueJa4EHgEsh43uXsSYvVP63U4t8l2bQ7iPJPIMTm2saWl0DEBE74KZQW2q4sIkDw/wApJOQ0jxq9HPrOZjrveBE4ycgNA1UrNdLxVDxUY3CZbE6zkCIy1ViI5LptQ7iscmuDG16K1VlowPLnYnOIOEFp4gdNdy3ws9Y2WyBjQ54pND3QCWAOdMNcQSTosnZ7c5noujy96vt2grQO8DHED370/JJdFLHuwtR2cLGx2YI506w88DyE7rppjWnTH79oZ/M0qhT2pqjgemSss2tq/ZP8RVeeXr+jqHv+Bi5LPSZTtJDWgdjnhq9pljbORAI6rC1NrahrDsC9lNuMYWR3m55mR6RJMrUv2qxscx4fDxhIB15HLRBqNmswIhr278oPvHsSev8AB4rqQFsF4UC+KgrNBJzpkk9S2Rl8wrjdqG2eo9tKrULHDAS8uLoOpaAe65FLBZLOwktdUbJkyJEpPuugaoqCr3oiSxsR0481PnX0fj2/ZFe3XoaIYWW22HGMQ79VuUxnLsjyRi6tuDQoVXC1/WCWtllYVXPZqIZMAnOTrohttuClVIP1gEgkyQeMxG4aLq2bONqNAFSgIMnDLcW6CIQtZew8b+GXtVsFR5ecdTPFLnk6nQN9VQOr1C6WMdHHvQOrjpu3rV3fsu2mWn9W8jMg+jMmIE55bzv3ItUsFR2Rz8RHlolL/QlxuLxPsyH+nJhzqsFwlzGjHDvxggR0lW692hzWtHdw5Ega8d6Ouul/2T4Z+5R/ow5jvz0KyerJhi1wjN/6fPaB0jCPVkt35ccvmVUq7O1ZMOaRmYB8tdy2FOwkuDQ1xPOQB1JGSI2fZ6PSILuA9Efn4prWkgjpOXRjru2aqGmMREk5mJjkDvR26tlgzvO7ztxO7oNx5rVWa72tYcQk7kzmcvak9WTOmMEhXTSawkuzcdJ3eKJ/WhxQ+lRJ3KYUhwTjKhtFkWkcZXDq3MqLCoap5FXkKiZ9fmUlWAn/ACE6ORUeXtHinaZyXHMwuwRvCZwktMDeuiBwlcNI/wCd/UKenS+f8JUOmc9p4Jw75zUpojjPQ+8LptETmUUh0RAc45qQVI3+yfbCZ7RuAPOclEXEfMpUFUTMqHUEfl4JYp4eajp1Z8VJTZxn55IYDgjgR46+xLtBwK7ptmAJJ4RJ8AM0VsWzFd/qhg/bMZfhGalgot8AltV3E+3VS2euZmTO7dPRaGjs2xvpvLjy7o+J9yJ0LJTp+gxo5gZ+J1WbkjeOhLsDWKyV3nIOZzLiAB01RGyWBzXd+o55z5D8z5q6LVn6MrhtYSco1UWdC06E2nCf1l12wUb3Av5JlllzslWxqWRBjVVnNPNMRM16kxKGmDwUmauImJzlzK4fPFUbwtzKDcT3dBvJ5BUJst2q2tptLnkBo+cuKS8+vK9n13S70Ro3cPzPNMtMfZzy1XexEBMLmowcOCSSswOaVoI0MKyHRJ6cd+qSSTBETqpJ/LJSWcSDO6ISSSYuyzSaDuVhtMDOOHRJJYye5tFEbqmE5AacFobhuSnVZiqYncpgezP2p0kpbRsemk50w1TotpiGNa0fsiPM6lS2R3eSSWPZ2cI5qMElOUkkhkFRy4DUySYHcLotTpIGOApWtlJJMkRZGiic9JJaokr1akArB2m2OrVHOeZiY4DkBwSSWkTHW6EaYiYEpJJJoyP/2Q=="/>
          <p:cNvSpPr>
            <a:spLocks noChangeAspect="1" noChangeArrowheads="1"/>
          </p:cNvSpPr>
          <p:nvPr/>
        </p:nvSpPr>
        <p:spPr bwMode="auto">
          <a:xfrm>
            <a:off x="0" y="-682625"/>
            <a:ext cx="1905000" cy="1409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3730" name="Picture 2" descr="http://4.bp.blogspot.com/_8tyNEk-C_Es/SkJQJoOlTxI/AAAAAAAAOpA/M33fVtlpvqQ/s400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95378"/>
            <a:ext cx="6934200" cy="5826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Original 13 Colonies: New Hampshire, </a:t>
            </a:r>
            <a:r>
              <a:rPr lang="en-US" sz="2800" dirty="0"/>
              <a:t>Massachusetts, Rhode </a:t>
            </a:r>
            <a:r>
              <a:rPr lang="en-US" sz="2800" dirty="0" smtClean="0"/>
              <a:t>Island, </a:t>
            </a:r>
            <a:r>
              <a:rPr lang="en-US" sz="2800" dirty="0"/>
              <a:t>NY, </a:t>
            </a:r>
            <a:r>
              <a:rPr lang="en-US" sz="2800" dirty="0" smtClean="0"/>
              <a:t>Pennsylvania, Connecticut</a:t>
            </a:r>
            <a:r>
              <a:rPr lang="en-US" sz="2800" dirty="0"/>
              <a:t>, </a:t>
            </a:r>
            <a:r>
              <a:rPr lang="en-US" sz="2800" dirty="0" smtClean="0"/>
              <a:t>New </a:t>
            </a:r>
            <a:r>
              <a:rPr lang="en-US" sz="2800" dirty="0"/>
              <a:t>Jersey, Delaware</a:t>
            </a:r>
            <a:r>
              <a:rPr lang="en-US" sz="2800" dirty="0" smtClean="0"/>
              <a:t>, </a:t>
            </a:r>
            <a:r>
              <a:rPr lang="en-US" sz="2800" dirty="0"/>
              <a:t>Maryland, </a:t>
            </a:r>
            <a:r>
              <a:rPr lang="en-US" sz="2800" dirty="0" smtClean="0"/>
              <a:t>Virginia</a:t>
            </a:r>
            <a:r>
              <a:rPr lang="en-US" sz="2800" dirty="0"/>
              <a:t>, NC</a:t>
            </a:r>
            <a:r>
              <a:rPr lang="en-US" sz="2800" dirty="0" smtClean="0"/>
              <a:t>, SC, GA</a:t>
            </a:r>
            <a:endParaRPr lang="en-US" sz="2800" dirty="0"/>
          </a:p>
        </p:txBody>
      </p:sp>
      <p:pic>
        <p:nvPicPr>
          <p:cNvPr id="5" name="Picture 2" descr="http://i.infopls.com/images/states_imgmap.gif"/>
          <p:cNvPicPr>
            <a:picLocks noChangeAspect="1" noChangeArrowheads="1"/>
          </p:cNvPicPr>
          <p:nvPr/>
        </p:nvPicPr>
        <p:blipFill rotWithShape="1">
          <a:blip r:embed="rId2" cstate="print"/>
          <a:srcRect l="63627" t="4820" r="3715" b="30928"/>
          <a:stretch/>
        </p:blipFill>
        <p:spPr bwMode="auto">
          <a:xfrm>
            <a:off x="3048000" y="1600199"/>
            <a:ext cx="3880213" cy="51248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17th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30" r="51349"/>
          <a:stretch>
            <a:fillRect/>
          </a:stretch>
        </p:blipFill>
        <p:spPr>
          <a:xfrm>
            <a:off x="3673191" y="1621639"/>
            <a:ext cx="5470809" cy="41695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Influence: Garrison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3352800" cy="3687763"/>
          </a:xfrm>
        </p:spPr>
        <p:txBody>
          <a:bodyPr/>
          <a:lstStyle/>
          <a:p>
            <a:r>
              <a:rPr lang="en-US" dirty="0" smtClean="0"/>
              <a:t>Garrison means “a strong structure”</a:t>
            </a:r>
          </a:p>
          <a:p>
            <a:r>
              <a:rPr lang="en-US" dirty="0" smtClean="0"/>
              <a:t>Two stories with the second-story overhanging in the front.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English Influence: Garrison</a:t>
            </a:r>
            <a:endParaRPr lang="en-US" dirty="0"/>
          </a:p>
        </p:txBody>
      </p:sp>
      <p:pic>
        <p:nvPicPr>
          <p:cNvPr id="4" name="Picture 3" descr="garriso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222" y="914400"/>
            <a:ext cx="8205378" cy="563187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Garrison (Paul Revere House)</a:t>
            </a:r>
            <a:endParaRPr lang="en-US" dirty="0">
              <a:latin typeface="Arial" charset="0"/>
            </a:endParaRPr>
          </a:p>
        </p:txBody>
      </p:sp>
      <p:pic>
        <p:nvPicPr>
          <p:cNvPr id="66564" name="Picture 4" descr="http://2.bp.blogspot.com/_3rEFukltUes/SlvghAiEZkI/AAAAAAAABKY/KdbOJcTReY8/s1600/ghjk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066800"/>
            <a:ext cx="5562600" cy="56563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Original 13 Colonies: New Hampshire, Massachusetts, Rhode Island, NY, Pennsylvania, Connecticut, New Jersey, Delaware, Maryland, Virginia, NC, SC, GA</a:t>
            </a:r>
            <a:endParaRPr lang="en-US" sz="2800" dirty="0"/>
          </a:p>
        </p:txBody>
      </p:sp>
      <p:pic>
        <p:nvPicPr>
          <p:cNvPr id="4" name="Picture 2" descr="http://i.infopls.com/images/states_img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91000" y="2971800"/>
            <a:ext cx="3837709" cy="2638425"/>
          </a:xfrm>
          <a:prstGeom prst="rect">
            <a:avLst/>
          </a:prstGeom>
          <a:noFill/>
        </p:spPr>
      </p:pic>
      <p:pic>
        <p:nvPicPr>
          <p:cNvPr id="5" name="Picture 2" descr="http://i.infopls.com/images/states_imgmap.gif"/>
          <p:cNvPicPr>
            <a:picLocks noChangeAspect="1" noChangeArrowheads="1"/>
          </p:cNvPicPr>
          <p:nvPr/>
        </p:nvPicPr>
        <p:blipFill rotWithShape="1">
          <a:blip r:embed="rId2" cstate="print"/>
          <a:srcRect l="63627" t="4820" r="3715" b="30928"/>
          <a:stretch/>
        </p:blipFill>
        <p:spPr bwMode="auto">
          <a:xfrm>
            <a:off x="3048000" y="1600199"/>
            <a:ext cx="3880213" cy="51248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 Influence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3657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Dormers to add light, ventilation, and more useable space to the attic area</a:t>
            </a:r>
          </a:p>
          <a:p>
            <a:r>
              <a:rPr lang="en-US" dirty="0" smtClean="0"/>
              <a:t>Gambrel roofs with curved eaves along the edges of the house</a:t>
            </a:r>
          </a:p>
          <a:p>
            <a:r>
              <a:rPr lang="en-US" dirty="0" smtClean="0"/>
              <a:t>Usually made of stone or brick.</a:t>
            </a:r>
            <a:endParaRPr lang="en-US" dirty="0"/>
          </a:p>
        </p:txBody>
      </p:sp>
      <p:pic>
        <p:nvPicPr>
          <p:cNvPr id="7" name="Content Placeholder 3" descr="17t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24" b="58383"/>
          <a:stretch/>
        </p:blipFill>
        <p:spPr>
          <a:xfrm>
            <a:off x="4648200" y="1981200"/>
            <a:ext cx="39624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92162"/>
          </a:xfrm>
        </p:spPr>
        <p:txBody>
          <a:bodyPr/>
          <a:lstStyle/>
          <a:p>
            <a:r>
              <a:rPr lang="en-US" dirty="0" smtClean="0"/>
              <a:t>Dutch Influence: Dutch Colonial</a:t>
            </a:r>
            <a:endParaRPr lang="en-US" dirty="0"/>
          </a:p>
        </p:txBody>
      </p:sp>
      <p:pic>
        <p:nvPicPr>
          <p:cNvPr id="48130" name="Picture 2" descr="http://www.oldhouseweb.com/imagesvr_ce/oldhouseweb/uploadedfiles/blog-uploads/2009/12/dutch_hou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938" y="838200"/>
            <a:ext cx="7091262" cy="5791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777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York, especially the Hudson Valley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74105"/>
            <a:ext cx="4114800" cy="503105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English Influence: Half-Timbered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Exposed wood framing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Spaces between the wooden timbers are filled with plaster, brick, or stone.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Content Placeholder 3" descr="17th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89" b="51175"/>
          <a:stretch>
            <a:fillRect/>
          </a:stretch>
        </p:blipFill>
        <p:spPr>
          <a:xfrm>
            <a:off x="4319752" y="1828800"/>
            <a:ext cx="482424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7853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657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Also called Pennsylvania Dutch Colonial</a:t>
            </a:r>
          </a:p>
          <a:p>
            <a:r>
              <a:rPr lang="en-US" dirty="0" smtClean="0"/>
              <a:t>Exteriors of wood or stone</a:t>
            </a:r>
          </a:p>
          <a:p>
            <a:r>
              <a:rPr lang="en-US" dirty="0" smtClean="0"/>
              <a:t>Gable roofs</a:t>
            </a:r>
          </a:p>
          <a:p>
            <a:r>
              <a:rPr lang="en-US" dirty="0" smtClean="0"/>
              <a:t>Roof between floors (pent roof).</a:t>
            </a:r>
          </a:p>
          <a:p>
            <a:endParaRPr lang="en-US" dirty="0"/>
          </a:p>
        </p:txBody>
      </p:sp>
      <p:pic>
        <p:nvPicPr>
          <p:cNvPr id="4" name="Content Placeholder 4" descr="17t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2" r="-1033" b="60535"/>
          <a:stretch/>
        </p:blipFill>
        <p:spPr>
          <a:xfrm>
            <a:off x="4114800" y="1828800"/>
            <a:ext cx="4604486" cy="3505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German Influence: Pennsylvania </a:t>
            </a:r>
            <a:r>
              <a:rPr lang="en-US" sz="3600" dirty="0" smtClean="0"/>
              <a:t>Dutch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514600"/>
            <a:ext cx="2209800" cy="914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/>
              <a:t>Gerhard </a:t>
            </a:r>
            <a:r>
              <a:rPr lang="en-US" sz="2800" dirty="0" err="1" smtClean="0"/>
              <a:t>IndenhofenHouse</a:t>
            </a:r>
            <a:endParaRPr lang="en-US" sz="2800" dirty="0"/>
          </a:p>
        </p:txBody>
      </p:sp>
      <p:pic>
        <p:nvPicPr>
          <p:cNvPr id="16386" name="Picture 2" descr="Evansburg Road Side of the IndenHofen House"/>
          <p:cNvPicPr>
            <a:picLocks noChangeAspect="1" noChangeArrowheads="1"/>
          </p:cNvPicPr>
          <p:nvPr/>
        </p:nvPicPr>
        <p:blipFill>
          <a:blip r:embed="rId2" cstate="print"/>
          <a:srcRect l="39748" b="5932"/>
          <a:stretch>
            <a:fillRect/>
          </a:stretch>
        </p:blipFill>
        <p:spPr bwMode="auto">
          <a:xfrm>
            <a:off x="2667000" y="838200"/>
            <a:ext cx="6096000" cy="57976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274638"/>
            <a:ext cx="8802825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German Influence: Hezekiah Alexander House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Charlotte</a:t>
            </a:r>
            <a:r>
              <a:rPr lang="en-US" sz="3600" dirty="0" smtClean="0"/>
              <a:t>, NC</a:t>
            </a:r>
            <a:endParaRPr lang="en-US" sz="3600" dirty="0"/>
          </a:p>
        </p:txBody>
      </p:sp>
      <p:pic>
        <p:nvPicPr>
          <p:cNvPr id="1026" name="Picture 2" descr="http://www.charlottemuseum.org/image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8028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73837"/>
      </p:ext>
    </p:extLst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</a:t>
            </a:r>
            <a:endParaRPr lang="en-US" dirty="0"/>
          </a:p>
        </p:txBody>
      </p:sp>
      <p:pic>
        <p:nvPicPr>
          <p:cNvPr id="6" name="Picture 2" descr="http://i.infopls.com/images/states_img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7162800" cy="4924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Spanish Influence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3428999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Low-pitched tile roofs</a:t>
            </a:r>
          </a:p>
          <a:p>
            <a:r>
              <a:rPr lang="en-US" dirty="0" smtClean="0"/>
              <a:t> Exteriors made of  coquina (soft limestone made of shell and coral) or stucco.</a:t>
            </a:r>
          </a:p>
          <a:p>
            <a:pPr marL="36576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3" descr="17th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" b="57426"/>
          <a:stretch>
            <a:fillRect/>
          </a:stretch>
        </p:blipFill>
        <p:spPr>
          <a:xfrm>
            <a:off x="3886200" y="2286001"/>
            <a:ext cx="4953000" cy="25145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5883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Spanish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458200" cy="24384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The oldest Spanish house in existence in the United States today is located in Florida and was built with</a:t>
            </a:r>
            <a:r>
              <a:rPr lang="en-US" sz="2800" b="1" dirty="0" smtClean="0"/>
              <a:t> coquina</a:t>
            </a:r>
            <a:endParaRPr lang="en-US" sz="2800" b="1" dirty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30722" name="Picture 2" descr="A coquina house on Bay Street - Saint Augustine, Flor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00200"/>
            <a:ext cx="3969544" cy="50810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3200400"/>
            <a:ext cx="182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State Archives of Florida, </a:t>
            </a:r>
            <a:r>
              <a:rPr lang="en-US" i="1" dirty="0"/>
              <a:t>Florida Memory</a:t>
            </a:r>
            <a:r>
              <a:rPr lang="en-US" dirty="0"/>
              <a:t>, http://floridamemory.com/items/show/31716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Spanish Influence: Coquina</a:t>
            </a:r>
            <a:endParaRPr lang="en-US" dirty="0"/>
          </a:p>
        </p:txBody>
      </p:sp>
      <p:pic>
        <p:nvPicPr>
          <p:cNvPr id="49154" name="Picture 2" descr="http://larryandjeanettetravel.files.wordpress.com/2012/02/st-augustine-government-house.jpg"/>
          <p:cNvPicPr>
            <a:picLocks noChangeAspect="1" noChangeArrowheads="1"/>
          </p:cNvPicPr>
          <p:nvPr/>
        </p:nvPicPr>
        <p:blipFill>
          <a:blip r:embed="rId2" cstate="print"/>
          <a:srcRect r="16" b="20779"/>
          <a:stretch>
            <a:fillRect/>
          </a:stretch>
        </p:blipFill>
        <p:spPr bwMode="auto">
          <a:xfrm>
            <a:off x="304800" y="1143000"/>
            <a:ext cx="6667858" cy="3962400"/>
          </a:xfrm>
          <a:prstGeom prst="rect">
            <a:avLst/>
          </a:prstGeom>
          <a:noFill/>
        </p:spPr>
      </p:pic>
      <p:pic>
        <p:nvPicPr>
          <p:cNvPr id="49156" name="Picture 4" descr="http://larryandjeanettetravel.files.wordpress.com/2012/02/st-augustine-castillo-de-san-marcos-coqu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657600"/>
            <a:ext cx="3850217" cy="28876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</a:t>
            </a:r>
            <a:endParaRPr lang="en-US" dirty="0"/>
          </a:p>
        </p:txBody>
      </p:sp>
      <p:pic>
        <p:nvPicPr>
          <p:cNvPr id="4" name="Picture 2" descr="http://i.infopls.com/images/states_img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7162800" cy="4924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French Influence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4495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French influenced many American architectural styles depending on the section of the country</a:t>
            </a:r>
          </a:p>
          <a:p>
            <a:r>
              <a:rPr lang="en-US" dirty="0" smtClean="0"/>
              <a:t>General characteristics are</a:t>
            </a:r>
          </a:p>
          <a:p>
            <a:pPr lvl="1"/>
            <a:r>
              <a:rPr lang="en-US" sz="3200" dirty="0" smtClean="0"/>
              <a:t>Steep hip roof</a:t>
            </a:r>
          </a:p>
          <a:p>
            <a:pPr lvl="1"/>
            <a:r>
              <a:rPr lang="en-US" sz="3200" dirty="0" smtClean="0"/>
              <a:t>Small windows</a:t>
            </a:r>
          </a:p>
          <a:p>
            <a:pPr lvl="1"/>
            <a:r>
              <a:rPr lang="en-US" sz="3200" dirty="0" smtClean="0"/>
              <a:t>Heavy wood shutters</a:t>
            </a:r>
          </a:p>
          <a:p>
            <a:r>
              <a:rPr lang="en-US" dirty="0" smtClean="0"/>
              <a:t>Other characteristics vary with the area of the US in which they are located.</a:t>
            </a:r>
          </a:p>
          <a:p>
            <a:endParaRPr lang="en-US" dirty="0"/>
          </a:p>
        </p:txBody>
      </p:sp>
      <p:pic>
        <p:nvPicPr>
          <p:cNvPr id="8" name="Picture 4" descr="17th 2"/>
          <p:cNvPicPr>
            <a:picLocks noChangeAspect="1" noChangeArrowheads="1"/>
          </p:cNvPicPr>
          <p:nvPr/>
        </p:nvPicPr>
        <p:blipFill>
          <a:blip r:embed="rId2" cstate="print"/>
          <a:srcRect t="48214" r="3448" b="5357"/>
          <a:stretch>
            <a:fillRect/>
          </a:stretch>
        </p:blipFill>
        <p:spPr>
          <a:xfrm>
            <a:off x="4741985" y="2743200"/>
            <a:ext cx="4021015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3733800"/>
            <a:ext cx="2895600" cy="60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Louisiana French</a:t>
            </a:r>
            <a:endParaRPr lang="en-US" sz="2400" dirty="0"/>
          </a:p>
        </p:txBody>
      </p:sp>
      <p:pic>
        <p:nvPicPr>
          <p:cNvPr id="53250" name="Picture 2" descr="New Orleans Garden District Home, Wrought Iron Galore"/>
          <p:cNvPicPr>
            <a:picLocks noChangeAspect="1" noChangeArrowheads="1"/>
          </p:cNvPicPr>
          <p:nvPr/>
        </p:nvPicPr>
        <p:blipFill>
          <a:blip r:embed="rId2" cstate="print"/>
          <a:srcRect t="5582" r="713"/>
          <a:stretch>
            <a:fillRect/>
          </a:stretch>
        </p:blipFill>
        <p:spPr bwMode="auto">
          <a:xfrm>
            <a:off x="5334000" y="4267200"/>
            <a:ext cx="3135527" cy="26670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2000" y="3733800"/>
            <a:ext cx="2895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French Plantation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Early American: French Influence:</a:t>
            </a:r>
            <a:endParaRPr lang="en-US" sz="4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11981"/>
          <a:stretch/>
        </p:blipFill>
        <p:spPr>
          <a:xfrm>
            <a:off x="409575" y="4229101"/>
            <a:ext cx="3879838" cy="2324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b="12592"/>
          <a:stretch/>
        </p:blipFill>
        <p:spPr>
          <a:xfrm>
            <a:off x="1003648" y="1066799"/>
            <a:ext cx="3746185" cy="25513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3999" y="1524000"/>
            <a:ext cx="313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French Manor House</a:t>
            </a:r>
            <a:endParaRPr lang="en-US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English Influence: Half-Timbered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63000" y="1342878"/>
            <a:ext cx="7391400" cy="55151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87" y="1342877"/>
            <a:ext cx="6305550" cy="5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75088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Along </a:t>
            </a:r>
            <a:r>
              <a:rPr lang="en-US" dirty="0" smtClean="0"/>
              <a:t>Mississi</a:t>
            </a:r>
            <a:r>
              <a:rPr lang="en-US" dirty="0" smtClean="0"/>
              <a:t>ppi River Valley from Canada to </a:t>
            </a:r>
            <a:r>
              <a:rPr lang="en-US" dirty="0" err="1" smtClean="0"/>
              <a:t>Louisianna</a:t>
            </a:r>
            <a:endParaRPr lang="en-US" dirty="0"/>
          </a:p>
        </p:txBody>
      </p:sp>
      <p:pic>
        <p:nvPicPr>
          <p:cNvPr id="1026" name="Picture 2" descr="Image result for mississippi river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450691"/>
            <a:ext cx="7676638" cy="495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Swedish/Scandinavian Influence: Log Cabin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458200" cy="5334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 smtClean="0"/>
              <a:t>One room home made from bulky unshaped lumber</a:t>
            </a:r>
            <a:endParaRPr lang="en-US" b="1" u="sng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Unfinished log exterior walls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One story and rectangular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Few windows 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Gable roofs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17th"/>
          <p:cNvPicPr>
            <a:picLocks noChangeAspect="1" noChangeArrowheads="1"/>
          </p:cNvPicPr>
          <p:nvPr/>
        </p:nvPicPr>
        <p:blipFill>
          <a:blip r:embed="rId2" cstate="print"/>
          <a:srcRect t="50943" r="7008" b="-1779"/>
          <a:stretch>
            <a:fillRect/>
          </a:stretch>
        </p:blipFill>
        <p:spPr>
          <a:xfrm>
            <a:off x="3465443" y="3733800"/>
            <a:ext cx="5449957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Swedish/Scandinavian Influence: Log Cabin</a:t>
            </a:r>
            <a:endParaRPr lang="en-US" dirty="0"/>
          </a:p>
        </p:txBody>
      </p:sp>
      <p:pic>
        <p:nvPicPr>
          <p:cNvPr id="3074" name="Picture 2" descr="File:Valley Forge cab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522" y="990600"/>
            <a:ext cx="8477678" cy="56376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 Delaware, New Jersey, Pennsylvania, and Maryland</a:t>
            </a:r>
            <a:endParaRPr lang="en-US" dirty="0"/>
          </a:p>
        </p:txBody>
      </p:sp>
      <p:pic>
        <p:nvPicPr>
          <p:cNvPr id="5" name="Picture 2" descr="http://i.infopls.com/images/states_img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7162800" cy="4924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Jamestown, VA and Plymouth, MA</a:t>
            </a:r>
            <a:endParaRPr lang="en-US" dirty="0"/>
          </a:p>
        </p:txBody>
      </p:sp>
      <p:pic>
        <p:nvPicPr>
          <p:cNvPr id="6" name="Picture 2" descr="http://i.infopls.com/images/states_imgmap.gif"/>
          <p:cNvPicPr>
            <a:picLocks noChangeAspect="1" noChangeArrowheads="1"/>
          </p:cNvPicPr>
          <p:nvPr/>
        </p:nvPicPr>
        <p:blipFill rotWithShape="1">
          <a:blip r:embed="rId2" cstate="print"/>
          <a:srcRect l="73584" t="19110" b="50000"/>
          <a:stretch/>
        </p:blipFill>
        <p:spPr bwMode="auto">
          <a:xfrm>
            <a:off x="2438400" y="1524000"/>
            <a:ext cx="5402590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17th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1" t="-1652" b="54678"/>
          <a:stretch>
            <a:fillRect/>
          </a:stretch>
        </p:blipFill>
        <p:spPr>
          <a:xfrm>
            <a:off x="3736385" y="1752600"/>
            <a:ext cx="5255215" cy="3886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English Influence: Cape Cod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3352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Simple symmetrical design</a:t>
            </a:r>
          </a:p>
          <a:p>
            <a:r>
              <a:rPr lang="en-US" dirty="0" smtClean="0"/>
              <a:t>Central front door</a:t>
            </a:r>
          </a:p>
          <a:p>
            <a:r>
              <a:rPr lang="en-US" dirty="0" smtClean="0"/>
              <a:t>Multi-paned windows and a steep pitched roof.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English Influence: Cape Cod</a:t>
            </a:r>
            <a:endParaRPr lang="en-US" dirty="0"/>
          </a:p>
        </p:txBody>
      </p:sp>
      <p:pic>
        <p:nvPicPr>
          <p:cNvPr id="38914" name="Picture 2" descr="The New England Colonial style was re-invented in the 20th centur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369" y="838200"/>
            <a:ext cx="8375431" cy="5829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Cape Cod with Ell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4038600" cy="4525963"/>
          </a:xfrm>
        </p:spPr>
        <p:txBody>
          <a:bodyPr/>
          <a:lstStyle/>
          <a:p>
            <a:r>
              <a:rPr lang="en-US" dirty="0" smtClean="0"/>
              <a:t>Ell (a building addition at a right angle to the main structure) added later to provide more space.</a:t>
            </a:r>
          </a:p>
          <a:p>
            <a:endParaRPr lang="en-US" dirty="0"/>
          </a:p>
        </p:txBody>
      </p:sp>
      <p:pic>
        <p:nvPicPr>
          <p:cNvPr id="55298" name="Picture 2" descr="&quot;The Ark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524" y="1981200"/>
            <a:ext cx="4842386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Cape Cod with Ell</a:t>
            </a:r>
            <a:endParaRPr lang="en-US" dirty="0"/>
          </a:p>
        </p:txBody>
      </p:sp>
      <p:pic>
        <p:nvPicPr>
          <p:cNvPr id="75778" name="Picture 2" descr="http://activerain.com/image_store/uploads/1/2/3/5/6/ar122395340965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620000" cy="47815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England: Maine, New Hampshire,</a:t>
            </a:r>
            <a:r>
              <a:rPr lang="en-US" dirty="0"/>
              <a:t> </a:t>
            </a:r>
            <a:r>
              <a:rPr lang="en-US" dirty="0" smtClean="0"/>
              <a:t>Vermont, Massachusetts, Rhode Island and </a:t>
            </a:r>
            <a:r>
              <a:rPr lang="en-US" dirty="0"/>
              <a:t>Connecticut</a:t>
            </a:r>
          </a:p>
        </p:txBody>
      </p:sp>
      <p:pic>
        <p:nvPicPr>
          <p:cNvPr id="4" name="Picture 2" descr="http://i.infopls.com/images/states_imgmap.gif"/>
          <p:cNvPicPr>
            <a:picLocks noChangeAspect="1" noChangeArrowheads="1"/>
          </p:cNvPicPr>
          <p:nvPr/>
        </p:nvPicPr>
        <p:blipFill rotWithShape="1">
          <a:blip r:embed="rId2" cstate="print"/>
          <a:srcRect l="62256" t="3662" b="47794"/>
          <a:stretch/>
        </p:blipFill>
        <p:spPr bwMode="auto">
          <a:xfrm>
            <a:off x="2590800" y="2009104"/>
            <a:ext cx="4989490" cy="44118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480</Words>
  <Application>Microsoft Office PowerPoint</Application>
  <PresentationFormat>On-screen Show (4:3)</PresentationFormat>
  <Paragraphs>83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Objective 6.01 Early American Housing – 1640-1720</vt:lpstr>
      <vt:lpstr>English Influence: Half-Timbered</vt:lpstr>
      <vt:lpstr>English Influence: Half-Timbered</vt:lpstr>
      <vt:lpstr>Jamestown, VA and Plymouth, MA</vt:lpstr>
      <vt:lpstr>English Influence: Cape Cod</vt:lpstr>
      <vt:lpstr>English Influence: Cape Cod</vt:lpstr>
      <vt:lpstr>Cape Cod with Ell</vt:lpstr>
      <vt:lpstr>Cape Cod with Ell</vt:lpstr>
      <vt:lpstr>New England: Maine, New Hampshire, Vermont, Massachusetts, Rhode Island and Connecticut</vt:lpstr>
      <vt:lpstr>English Influence: Saltbox</vt:lpstr>
      <vt:lpstr>English Influence: Saltbox</vt:lpstr>
      <vt:lpstr>Original 13 Colonies: New Hampshire, Massachusetts, Rhode Island, NY, Pennsylvania, Connecticut, New Jersey, Delaware, Maryland, Virginia, NC, SC, GA</vt:lpstr>
      <vt:lpstr>English Influence: Garrison</vt:lpstr>
      <vt:lpstr>English Influence: Garrison</vt:lpstr>
      <vt:lpstr>Garrison (Paul Revere House)</vt:lpstr>
      <vt:lpstr>Original 13 Colonies: New Hampshire, Massachusetts, Rhode Island, NY, Pennsylvania, Connecticut, New Jersey, Delaware, Maryland, Virginia, NC, SC, GA</vt:lpstr>
      <vt:lpstr>Dutch Influence</vt:lpstr>
      <vt:lpstr>Dutch Influence: Dutch Colonial</vt:lpstr>
      <vt:lpstr>New York, especially the Hudson Valley</vt:lpstr>
      <vt:lpstr>German Influence</vt:lpstr>
      <vt:lpstr>German Influence: Pennsylvania Dutch</vt:lpstr>
      <vt:lpstr>German Influence: Hezekiah Alexander House Charlotte, NC</vt:lpstr>
      <vt:lpstr>Pennsylvania</vt:lpstr>
      <vt:lpstr>Spanish Influence</vt:lpstr>
      <vt:lpstr>Spanish Influence</vt:lpstr>
      <vt:lpstr>Spanish Influence: Coquina</vt:lpstr>
      <vt:lpstr>Florida</vt:lpstr>
      <vt:lpstr>French Influence</vt:lpstr>
      <vt:lpstr>Louisiana French</vt:lpstr>
      <vt:lpstr>Along Mississippi River Valley from Canada to Louisianna</vt:lpstr>
      <vt:lpstr>Swedish/Scandinavian Influence: Log Cabin</vt:lpstr>
      <vt:lpstr>Swedish/Scandinavian Influence: Log Cabin</vt:lpstr>
      <vt:lpstr> Delaware, New Jersey, Pennsylvania, and Maryland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student370</dc:creator>
  <cp:lastModifiedBy>jivey</cp:lastModifiedBy>
  <cp:revision>162</cp:revision>
  <dcterms:created xsi:type="dcterms:W3CDTF">2013-03-13T00:12:18Z</dcterms:created>
  <dcterms:modified xsi:type="dcterms:W3CDTF">2017-02-14T13:32:55Z</dcterms:modified>
</cp:coreProperties>
</file>