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300" r:id="rId3"/>
    <p:sldId id="259" r:id="rId4"/>
    <p:sldId id="320" r:id="rId5"/>
    <p:sldId id="306" r:id="rId6"/>
    <p:sldId id="321" r:id="rId7"/>
    <p:sldId id="307" r:id="rId8"/>
    <p:sldId id="322" r:id="rId9"/>
    <p:sldId id="301" r:id="rId10"/>
    <p:sldId id="309" r:id="rId11"/>
    <p:sldId id="310" r:id="rId12"/>
    <p:sldId id="311" r:id="rId13"/>
    <p:sldId id="312" r:id="rId14"/>
    <p:sldId id="313" r:id="rId15"/>
    <p:sldId id="314" r:id="rId16"/>
    <p:sldId id="315" r:id="rId17"/>
    <p:sldId id="316" r:id="rId18"/>
    <p:sldId id="317" r:id="rId19"/>
    <p:sldId id="31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3300"/>
    <a:srgbClr val="0F6F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62" autoAdjust="0"/>
    <p:restoredTop sz="84127" autoAdjust="0"/>
  </p:normalViewPr>
  <p:slideViewPr>
    <p:cSldViewPr>
      <p:cViewPr varScale="1">
        <p:scale>
          <a:sx n="72" d="100"/>
          <a:sy n="72" d="100"/>
        </p:scale>
        <p:origin x="121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1E8613-D4A9-4939-BA12-81300D063C55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02D4E-1FF8-45FF-87CB-D8D0D59BDC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115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have seen examples of an object out of proportion, I’m sure. When it happens, the eye is not pleased. A common one is hanging a small picture on a large wall creating too much negative space. The ratio of positive space to negative space is grossly disproportionate causing the entire wall to appear cold or underdeveloped. A larger picture, grouping compatible pictures together, or anchoring the small picture with a piece of furniture are some methods of solving this example problem.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02D4E-1FF8-45FF-87CB-D8D0D59BDCA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221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. For example, in general, large scale furniture and motifs do well in large scale rooms. When you move from a smaller home into a larger one, you may think, ‘My furniture seems so small.’ It is not that your furniture is ‘small’; it is just not in scale with the size of the room.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02D4E-1FF8-45FF-87CB-D8D0D59BDCA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172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). Symmetry has a more formal appearance and feel, for example bookcases flanking the door of a den. Balancing with asymmetry is more difficult to accomplish as the eye is used to create it but the results can be wonderful.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02D4E-1FF8-45FF-87CB-D8D0D59BDCA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560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). Symmetry has a more formal appearance and feel, for example bookcases flanking the door of a den. Balancing with asymmetry is more difficult to accomplish as the eye is used to create it but the results can be wonderful.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02D4E-1FF8-45FF-87CB-D8D0D59BDCA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183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Recall the discussion of public versus private space. Rhythm is the flow of elements usually organized according to a scheme such as repetitive pattern. You can have a lot of fun creating rhythm. I used a diamond pattern in the window treatments and decorative pillows for a client’s master bedroom. She not only embraced this concept but added crystal pieces in the room to have it figuratively and literally sparkle.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02D4E-1FF8-45FF-87CB-D8D0D59BDCA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821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. A fireplace in a family room will likely be the focal point of that room. There also may be a media center as a secondary point of interest. Furniture will be arranged such that your eye will be guided toward the focal points; in this example, toward the fireplace or a media center.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02D4E-1FF8-45FF-87CB-D8D0D59BDCA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72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example, I’ve used the color red, a warm hue, as a flow element in my home. I have used neutral and cool hues also throughout to add interest and diversity; too much of a good thing can actually become monotonous over time.</a:t>
            </a:r>
          </a:p>
          <a:p>
            <a:endParaRPr lang="en-US" dirty="0"/>
          </a:p>
          <a:p>
            <a:r>
              <a:rPr lang="en-US" dirty="0"/>
              <a:t>For example, I’ve used the color red, a warm hue, as a flow element in my home. I have used neutral and cool hues also throughout to add interest and diversity; too much of a good thing can actually become monotonous over time.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02D4E-1FF8-45FF-87CB-D8D0D59BDCA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366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7257A-E0C4-4771-8F5F-B32C24D1827E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9748-2420-401C-A7CB-D3D2E9D4A0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7257A-E0C4-4771-8F5F-B32C24D1827E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9748-2420-401C-A7CB-D3D2E9D4A0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7257A-E0C4-4771-8F5F-B32C24D1827E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9748-2420-401C-A7CB-D3D2E9D4A0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B150B-B759-4695-803E-770A899412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0171D-A6D7-44A7-A763-CEF4C7FA24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7257A-E0C4-4771-8F5F-B32C24D1827E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9748-2420-401C-A7CB-D3D2E9D4A0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7257A-E0C4-4771-8F5F-B32C24D1827E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9748-2420-401C-A7CB-D3D2E9D4A0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7257A-E0C4-4771-8F5F-B32C24D1827E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9748-2420-401C-A7CB-D3D2E9D4A0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7257A-E0C4-4771-8F5F-B32C24D1827E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9748-2420-401C-A7CB-D3D2E9D4A0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7257A-E0C4-4771-8F5F-B32C24D1827E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9748-2420-401C-A7CB-D3D2E9D4A0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7257A-E0C4-4771-8F5F-B32C24D1827E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9748-2420-401C-A7CB-D3D2E9D4A0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7257A-E0C4-4771-8F5F-B32C24D1827E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9748-2420-401C-A7CB-D3D2E9D4A0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7257A-E0C4-4771-8F5F-B32C24D1827E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9748-2420-401C-A7CB-D3D2E9D4A0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CF7257A-E0C4-4771-8F5F-B32C24D1827E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3239748-2420-401C-A7CB-D3D2E9D4A0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1.potterybarn.com/cat/roomindex.cfm?cid=romlivpbm&amp;cmsrc=&amp;sid=PBW12WZOECZY1FMRB6JHWJG7YMCUXD3T200502151428&amp;src=rmscromliv|rrooms&amp;sid=PBW12WZOECZY1FMRB6JHWJG7YMCUXD3T200502151428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ome-interior-design-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457200"/>
            <a:ext cx="5562600" cy="533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5715000"/>
            <a:ext cx="8305800" cy="676275"/>
          </a:xfrm>
        </p:spPr>
        <p:txBody>
          <a:bodyPr>
            <a:noAutofit/>
          </a:bodyPr>
          <a:lstStyle/>
          <a:p>
            <a:r>
              <a:rPr lang="en-US" sz="2800"/>
              <a:t>4.01 Principles of Design</a:t>
            </a:r>
            <a:endParaRPr lang="en-US" sz="2800" dirty="0"/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02076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Repetition</a:t>
            </a:r>
            <a:r>
              <a:rPr lang="en-US" sz="2800" b="0" dirty="0">
                <a:solidFill>
                  <a:schemeClr val="tx1"/>
                </a:solidFill>
                <a:effectLst/>
              </a:rPr>
              <a:t> -  repeating colors, lines, forms, or textures.</a:t>
            </a:r>
          </a:p>
        </p:txBody>
      </p:sp>
      <p:pic>
        <p:nvPicPr>
          <p:cNvPr id="29699" name="Picture 4" descr="Room 2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" y="2286000"/>
            <a:ext cx="3962400" cy="3106738"/>
          </a:xfrm>
        </p:spPr>
      </p:pic>
      <p:pic>
        <p:nvPicPr>
          <p:cNvPr id="29700" name="Picture 7" descr="a5_content1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105400" y="2057400"/>
            <a:ext cx="3352800" cy="33528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02920" y="542544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Rhythm</a:t>
            </a:r>
          </a:p>
        </p:txBody>
      </p:sp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02920" y="457200"/>
            <a:ext cx="8183880" cy="105156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Opposition</a:t>
            </a:r>
            <a:r>
              <a:rPr lang="en-US" sz="2800" b="0" dirty="0">
                <a:solidFill>
                  <a:schemeClr val="tx1"/>
                </a:solidFill>
                <a:effectLst/>
              </a:rPr>
              <a:t> – lines meeting to form right angles.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02920" y="542544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Rhythm</a:t>
            </a:r>
          </a:p>
        </p:txBody>
      </p:sp>
      <p:pic>
        <p:nvPicPr>
          <p:cNvPr id="5" name="Picture 4" descr="bonus_row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19200"/>
            <a:ext cx="5867400" cy="465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502920" y="533400"/>
            <a:ext cx="8183880" cy="105156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Transition</a:t>
            </a:r>
            <a:r>
              <a:rPr lang="en-US" sz="2800" b="0" dirty="0">
                <a:solidFill>
                  <a:schemeClr val="tx1"/>
                </a:solidFill>
                <a:effectLst/>
              </a:rPr>
              <a:t> – curved lines leading your eye from one part to another.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02920" y="542544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Rhythm</a:t>
            </a:r>
          </a:p>
        </p:txBody>
      </p:sp>
      <p:pic>
        <p:nvPicPr>
          <p:cNvPr id="6" name="Content Placeholder 3" descr="Casey-Key-Guest-House-10-750x56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752600" y="1699846"/>
            <a:ext cx="5486400" cy="416755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153400" cy="8683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Radiation</a:t>
            </a:r>
            <a:r>
              <a:rPr lang="en-US" sz="3200" b="0" dirty="0">
                <a:solidFill>
                  <a:schemeClr val="tx1"/>
                </a:solidFill>
                <a:effectLst/>
              </a:rPr>
              <a:t> - lines move outward from a central point.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02920" y="542544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Rhythm</a:t>
            </a:r>
          </a:p>
        </p:txBody>
      </p:sp>
      <p:pic>
        <p:nvPicPr>
          <p:cNvPr id="7" name="Picture 5" descr="http://1.bp.blogspot.com/_uZHTq9Z_g9k/TIV_f9jmo4I/AAAAAAAAAUY/ssqeYISZA84/s1600/berndhart+din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047" y="1477962"/>
            <a:ext cx="6397625" cy="431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979420"/>
            <a:ext cx="29718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Gradation</a:t>
            </a:r>
            <a:r>
              <a:rPr lang="en-US" sz="3200" dirty="0">
                <a:solidFill>
                  <a:srgbClr val="FFFF00"/>
                </a:solidFill>
                <a:effectLst/>
              </a:rPr>
              <a:t> </a:t>
            </a:r>
            <a:r>
              <a:rPr lang="en-US" sz="3200" b="0" dirty="0">
                <a:solidFill>
                  <a:schemeClr val="tx1"/>
                </a:solidFill>
                <a:effectLst/>
              </a:rPr>
              <a:t>- gradual increase or decrease of color, size, or pattern. 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02920" y="542544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Rhythm</a:t>
            </a:r>
          </a:p>
        </p:txBody>
      </p:sp>
      <p:pic>
        <p:nvPicPr>
          <p:cNvPr id="6" name="Picture 4" descr="http://0.lushome.com/wp-content/uploads/2010/07/yellow-color-interior-design-wal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685800"/>
            <a:ext cx="37719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590800"/>
            <a:ext cx="2743200" cy="155416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3200" b="0" dirty="0">
                <a:solidFill>
                  <a:schemeClr val="tx1"/>
                </a:solidFill>
                <a:effectLst/>
              </a:rPr>
              <a:t>The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focal point </a:t>
            </a:r>
            <a:r>
              <a:rPr lang="en-US" sz="3200" b="0" dirty="0">
                <a:solidFill>
                  <a:schemeClr val="tx1"/>
                </a:solidFill>
                <a:effectLst/>
              </a:rPr>
              <a:t>that first catches the viewer’s attention.</a:t>
            </a:r>
          </a:p>
        </p:txBody>
      </p:sp>
      <p:pic>
        <p:nvPicPr>
          <p:cNvPr id="45059" name="Picture 2" descr="http://www.furnitureseen.com/blog/wp-content/uploads/2009/01/chris-kraig-one-york-living-ro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39652" y="1066800"/>
            <a:ext cx="501854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81000" y="548640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Emphasis</a:t>
            </a:r>
          </a:p>
        </p:txBody>
      </p:sp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305800" cy="1249363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en-US" dirty="0"/>
              <a:t>When all parts of a design “agree” either through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UNITY</a:t>
            </a:r>
            <a:r>
              <a:rPr lang="en-US" dirty="0"/>
              <a:t> or through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VARIETY</a:t>
            </a:r>
            <a:r>
              <a:rPr lang="en-US" dirty="0"/>
              <a:t>.</a:t>
            </a:r>
          </a:p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183880" cy="1051560"/>
          </a:xfrm>
        </p:spPr>
        <p:txBody>
          <a:bodyPr/>
          <a:lstStyle/>
          <a:p>
            <a:r>
              <a:rPr lang="en-US" dirty="0"/>
              <a:t>Harmony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22" y="2342356"/>
            <a:ext cx="4489202" cy="2991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882775"/>
            <a:ext cx="2895600" cy="365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Unity</a:t>
            </a:r>
            <a:r>
              <a:rPr lang="en-US" sz="3600" b="0" dirty="0">
                <a:solidFill>
                  <a:schemeClr val="tx1"/>
                </a:solidFill>
                <a:effectLst/>
              </a:rPr>
              <a:t> - when all the parts of a design are related by one idea.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548640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Harmony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6060244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Variety</a:t>
            </a:r>
            <a:r>
              <a:rPr lang="en-US" sz="4000" dirty="0">
                <a:solidFill>
                  <a:srgbClr val="FFFF00"/>
                </a:solidFill>
                <a:effectLst/>
              </a:rPr>
              <a:t> </a:t>
            </a:r>
            <a:r>
              <a:rPr lang="en-US" sz="4000" b="0" dirty="0">
                <a:solidFill>
                  <a:schemeClr val="tx1"/>
                </a:solidFill>
                <a:effectLst/>
              </a:rPr>
              <a:t>- combining different styles and materials together.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48640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Harmony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59" t="24231" r="37019" b="18539"/>
          <a:stretch>
            <a:fillRect/>
          </a:stretch>
        </p:blipFill>
        <p:spPr bwMode="auto">
          <a:xfrm>
            <a:off x="1968536" y="1645276"/>
            <a:ext cx="5105400" cy="4252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502920" y="5486400"/>
            <a:ext cx="8183880" cy="1051560"/>
          </a:xfrm>
        </p:spPr>
        <p:txBody>
          <a:bodyPr>
            <a:normAutofit/>
          </a:bodyPr>
          <a:lstStyle/>
          <a:p>
            <a:r>
              <a:rPr lang="en-US" altLang="en-US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Principles of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838200"/>
            <a:ext cx="8229600" cy="4525963"/>
          </a:xfrm>
        </p:spPr>
        <p:txBody>
          <a:bodyPr/>
          <a:lstStyle/>
          <a:p>
            <a:pPr marL="365760" indent="-36576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b="1" dirty="0">
                <a:solidFill>
                  <a:srgbClr val="FFFF00"/>
                </a:solidFill>
              </a:rPr>
              <a:t>	PROPORTION</a:t>
            </a:r>
          </a:p>
          <a:p>
            <a:pPr marL="365760" indent="-36576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6600" b="1" dirty="0">
                <a:solidFill>
                  <a:schemeClr val="bg2">
                    <a:lumMod val="50000"/>
                  </a:schemeClr>
                </a:solidFill>
              </a:rPr>
              <a:t>		</a:t>
            </a:r>
            <a:r>
              <a:rPr lang="en-US" sz="6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SCALE</a:t>
            </a:r>
          </a:p>
          <a:p>
            <a:pPr marL="365760" indent="-36576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			</a:t>
            </a:r>
            <a:r>
              <a:rPr lang="en-US" b="1" dirty="0">
                <a:solidFill>
                  <a:srgbClr val="C00000"/>
                </a:solidFill>
              </a:rPr>
              <a:t>BAL</a:t>
            </a:r>
            <a:r>
              <a:rPr lang="en-US" dirty="0">
                <a:solidFill>
                  <a:srgbClr val="C00000"/>
                </a:solidFill>
                <a:latin typeface="Arial Narrow" pitchFamily="34" charset="0"/>
              </a:rPr>
              <a:t>ANCE</a:t>
            </a:r>
          </a:p>
          <a:p>
            <a:pPr marL="365760" indent="-36576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				</a:t>
            </a:r>
            <a:r>
              <a:rPr lang="en-US" b="1" dirty="0">
                <a:solidFill>
                  <a:srgbClr val="0070C0"/>
                </a:solidFill>
              </a:rPr>
              <a:t>R</a:t>
            </a:r>
            <a:r>
              <a:rPr lang="en-US" sz="4400" b="1" dirty="0">
                <a:solidFill>
                  <a:srgbClr val="0070C0"/>
                </a:solidFill>
              </a:rPr>
              <a:t>H</a:t>
            </a:r>
            <a:r>
              <a:rPr lang="en-US" sz="4800" b="1" dirty="0">
                <a:solidFill>
                  <a:srgbClr val="0070C0"/>
                </a:solidFill>
              </a:rPr>
              <a:t>YT</a:t>
            </a:r>
            <a:r>
              <a:rPr lang="en-US" sz="4400" b="1" dirty="0">
                <a:solidFill>
                  <a:srgbClr val="0070C0"/>
                </a:solidFill>
              </a:rPr>
              <a:t>H</a:t>
            </a:r>
            <a:r>
              <a:rPr lang="en-US" b="1" dirty="0">
                <a:solidFill>
                  <a:srgbClr val="0070C0"/>
                </a:solidFill>
              </a:rPr>
              <a:t>M</a:t>
            </a:r>
          </a:p>
          <a:p>
            <a:pPr marL="365760" indent="-36576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					EMP</a:t>
            </a:r>
            <a:r>
              <a:rPr lang="en-US" sz="6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ASIS</a:t>
            </a:r>
          </a:p>
          <a:p>
            <a:pPr marL="365760" indent="-36576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						</a:t>
            </a:r>
            <a:r>
              <a:rPr lang="en-US" sz="6600" b="1" dirty="0">
                <a:solidFill>
                  <a:srgbClr val="CC0099"/>
                </a:solidFill>
                <a:latin typeface="Curlz MT" pitchFamily="82" charset="0"/>
              </a:rPr>
              <a:t>Harmony</a:t>
            </a:r>
          </a:p>
          <a:p>
            <a:pPr>
              <a:buFontTx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866463"/>
      </p:ext>
    </p:extLst>
  </p:cSld>
  <p:clrMapOvr>
    <a:masterClrMapping/>
  </p:clrMapOvr>
  <p:transition spd="slow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>
                <a:solidFill>
                  <a:srgbClr val="0F6FC6"/>
                </a:solidFill>
              </a:rPr>
              <a:t>Principles of Design – Your Rules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65237"/>
            <a:ext cx="3962400" cy="4068763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3400" dirty="0"/>
              <a:t>Proportion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3400" dirty="0"/>
              <a:t>Scale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3400" dirty="0"/>
              <a:t>Balance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3400" dirty="0"/>
              <a:t>Rhythm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3400" dirty="0"/>
              <a:t>Emphasis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3400" dirty="0"/>
              <a:t>Harmony</a:t>
            </a:r>
          </a:p>
        </p:txBody>
      </p:sp>
      <p:pic>
        <p:nvPicPr>
          <p:cNvPr id="5124" name="Picture 4" descr="DiningRoomsJan05ColorfulSS_Olive Green Dining Room With White Panelling and Wooden Floo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19600" y="1219200"/>
            <a:ext cx="3886200" cy="3886200"/>
          </a:xfrm>
          <a:noFill/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183880" cy="1051560"/>
          </a:xfrm>
        </p:spPr>
        <p:txBody>
          <a:bodyPr/>
          <a:lstStyle/>
          <a:p>
            <a:r>
              <a:rPr lang="en-US" dirty="0"/>
              <a:t>Proportion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173480"/>
            <a:ext cx="3371848" cy="4389120"/>
          </a:xfrm>
        </p:spPr>
        <p:txBody>
          <a:bodyPr>
            <a:normAutofit fontScale="92500"/>
          </a:bodyPr>
          <a:lstStyle/>
          <a:p>
            <a:r>
              <a:rPr lang="en-US" sz="2800" b="1" dirty="0"/>
              <a:t>Proportion</a:t>
            </a:r>
            <a:r>
              <a:rPr lang="en-US" sz="2800" dirty="0"/>
              <a:t> is the size relationship within an object or design</a:t>
            </a:r>
          </a:p>
          <a:p>
            <a:endParaRPr lang="en-US" sz="2800" dirty="0"/>
          </a:p>
          <a:p>
            <a:r>
              <a:rPr lang="en-US" sz="2800" dirty="0"/>
              <a:t>Out of proportion is NOT pleasing to the eye.</a:t>
            </a:r>
            <a:endParaRPr lang="en-US" dirty="0"/>
          </a:p>
        </p:txBody>
      </p:sp>
      <p:pic>
        <p:nvPicPr>
          <p:cNvPr id="5" name="Picture 2" descr="http://blog.furniturelandsouth.com/wp-content/uploads/2012/03/Christopher-Guy-60-00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863804"/>
            <a:ext cx="2667000" cy="493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savannahcatsdownunder.com.au/Pictures/Serval%20Standing%20.jpg">
            <a:extLst>
              <a:ext uri="{FF2B5EF4-FFF2-40B4-BE49-F238E27FC236}">
                <a16:creationId xmlns:a16="http://schemas.microsoft.com/office/drawing/2014/main" id="{6C0CB5E2-67B9-4663-B9CE-F6DCA1D19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7200"/>
            <a:ext cx="7408863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le 5">
            <a:extLst>
              <a:ext uri="{FF2B5EF4-FFF2-40B4-BE49-F238E27FC236}">
                <a16:creationId xmlns:a16="http://schemas.microsoft.com/office/drawing/2014/main" id="{A7487844-700C-4A71-86AC-8A29408A9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231" y="5943600"/>
            <a:ext cx="8229600" cy="457200"/>
          </a:xfrm>
        </p:spPr>
        <p:txBody>
          <a:bodyPr/>
          <a:lstStyle/>
          <a:p>
            <a:r>
              <a:rPr lang="en-US" altLang="en-US" sz="1800" dirty="0"/>
              <a:t>OUT OF PROPORTION!</a:t>
            </a:r>
          </a:p>
        </p:txBody>
      </p:sp>
    </p:spTree>
    <p:extLst>
      <p:ext uri="{BB962C8B-B14F-4D97-AF65-F5344CB8AC3E}">
        <p14:creationId xmlns:p14="http://schemas.microsoft.com/office/powerpoint/2010/main" val="2121174848"/>
      </p:ext>
    </p:extLst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183880" cy="1051560"/>
          </a:xfrm>
        </p:spPr>
        <p:txBody>
          <a:bodyPr/>
          <a:lstStyle/>
          <a:p>
            <a:r>
              <a:rPr lang="en-US" dirty="0"/>
              <a:t>Scale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25880"/>
            <a:ext cx="3067048" cy="43891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/>
              <a:t>A room is in </a:t>
            </a:r>
            <a:r>
              <a:rPr lang="en-US" b="1" dirty="0"/>
              <a:t>SCALE</a:t>
            </a:r>
            <a:r>
              <a:rPr lang="en-US" dirty="0"/>
              <a:t> when the dimensions of the objects in the entire room are harmonious.</a:t>
            </a:r>
          </a:p>
        </p:txBody>
      </p:sp>
      <p:pic>
        <p:nvPicPr>
          <p:cNvPr id="7" name="Picture 2" descr="http://4.bp.blogspot.com/_xEehooYC6Rk/SwYxSPELHGI/AAAAAAAABHo/YxNl_AvNHXk/s1600/biltmoredin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762000"/>
            <a:ext cx="4419600" cy="5080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4">
            <a:extLst>
              <a:ext uri="{FF2B5EF4-FFF2-40B4-BE49-F238E27FC236}">
                <a16:creationId xmlns:a16="http://schemas.microsoft.com/office/drawing/2014/main" id="{A6B46F70-B90A-4498-9B61-93747B308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1981200" cy="5440362"/>
          </a:xfrm>
        </p:spPr>
        <p:txBody>
          <a:bodyPr/>
          <a:lstStyle/>
          <a:p>
            <a:r>
              <a:rPr lang="en-US" altLang="en-US"/>
              <a:t>Out of scale!</a:t>
            </a:r>
          </a:p>
        </p:txBody>
      </p:sp>
      <p:pic>
        <p:nvPicPr>
          <p:cNvPr id="12291" name="Picture 5">
            <a:extLst>
              <a:ext uri="{FF2B5EF4-FFF2-40B4-BE49-F238E27FC236}">
                <a16:creationId xmlns:a16="http://schemas.microsoft.com/office/drawing/2014/main" id="{3CCB2C3E-99EB-43CA-B2F8-C9E5CAA5F3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363" y="76200"/>
            <a:ext cx="5659437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1777232"/>
      </p:ext>
    </p:extLst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486400"/>
            <a:ext cx="8183880" cy="1051560"/>
          </a:xfrm>
        </p:spPr>
        <p:txBody>
          <a:bodyPr/>
          <a:lstStyle/>
          <a:p>
            <a:r>
              <a:rPr lang="en-US" dirty="0"/>
              <a:t>Balance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8172448" cy="1755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Symmetrical (Formal) Balance: the 2 sides of the room form a mirror image.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1BF4B4-7D63-4422-86A2-79B9AC64BD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2763077"/>
            <a:ext cx="2517866" cy="22313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F2E8B07-56F0-47D8-8685-BCABF57BAE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210" y="1524000"/>
            <a:ext cx="4201990" cy="438324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486400"/>
            <a:ext cx="8183880" cy="1051560"/>
          </a:xfrm>
        </p:spPr>
        <p:txBody>
          <a:bodyPr/>
          <a:lstStyle/>
          <a:p>
            <a:r>
              <a:rPr lang="en-US" dirty="0"/>
              <a:t>Balance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8172448" cy="1755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Asymmetrical (Informal) Balance: the room appears balanced but the 2 sides are not identical.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DE314C9-2684-4F86-BCE2-A0C56D0CEB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1458" y="1540856"/>
            <a:ext cx="5445342" cy="44027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469A7E-40D3-416B-8524-FE633D5D2A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352" y="2797969"/>
            <a:ext cx="2365453" cy="217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027066"/>
      </p:ext>
    </p:extLst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10200"/>
            <a:ext cx="8183880" cy="1051560"/>
          </a:xfrm>
        </p:spPr>
        <p:txBody>
          <a:bodyPr/>
          <a:lstStyle/>
          <a:p>
            <a:r>
              <a:rPr lang="en-US" dirty="0"/>
              <a:t>Rhythm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1554480"/>
            <a:ext cx="2838448" cy="32461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b="1" dirty="0"/>
              <a:t>Rhythm</a:t>
            </a:r>
            <a:r>
              <a:rPr lang="en-US" sz="2800" dirty="0"/>
              <a:t> moves the eye from one area to another.</a:t>
            </a:r>
            <a:endParaRPr lang="en-US" dirty="0"/>
          </a:p>
        </p:txBody>
      </p:sp>
      <p:pic>
        <p:nvPicPr>
          <p:cNvPr id="5" name="Content Placeholder 4" descr="Lavish-And-Stylish-Black-And-White-Bedroom-Design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505200" y="990600"/>
            <a:ext cx="5029200" cy="4211682"/>
          </a:xfrm>
        </p:spPr>
      </p:pic>
    </p:spTree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16912940</TotalTime>
  <Words>713</Words>
  <Application>Microsoft Office PowerPoint</Application>
  <PresentationFormat>On-screen Show (4:3)</PresentationFormat>
  <Paragraphs>63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 Narrow</vt:lpstr>
      <vt:lpstr>Calibri</vt:lpstr>
      <vt:lpstr>Curlz MT</vt:lpstr>
      <vt:lpstr>Verdana</vt:lpstr>
      <vt:lpstr>Wingdings 2</vt:lpstr>
      <vt:lpstr>Aspect</vt:lpstr>
      <vt:lpstr>4.01 Principles of Design</vt:lpstr>
      <vt:lpstr>Principles of Design – Your Rules</vt:lpstr>
      <vt:lpstr>Proportion</vt:lpstr>
      <vt:lpstr>OUT OF PROPORTION!</vt:lpstr>
      <vt:lpstr>Scale</vt:lpstr>
      <vt:lpstr>Out of scale!</vt:lpstr>
      <vt:lpstr>Balance</vt:lpstr>
      <vt:lpstr>Balance</vt:lpstr>
      <vt:lpstr>Rhythm</vt:lpstr>
      <vt:lpstr>Repetition -  repeating colors, lines, forms, or textures.</vt:lpstr>
      <vt:lpstr>Opposition – lines meeting to form right angles.</vt:lpstr>
      <vt:lpstr>Transition – curved lines leading your eye from one part to another.</vt:lpstr>
      <vt:lpstr>Radiation - lines move outward from a central point.</vt:lpstr>
      <vt:lpstr>Gradation - gradual increase or decrease of color, size, or pattern.  </vt:lpstr>
      <vt:lpstr>The focal point that first catches the viewer’s attention.</vt:lpstr>
      <vt:lpstr>Harmony</vt:lpstr>
      <vt:lpstr>Unity - when all the parts of a design are related by one idea.</vt:lpstr>
      <vt:lpstr>Variety - combining different styles and materials together.</vt:lpstr>
      <vt:lpstr>Principles of Design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Principles &amp; Elements of Interior Design</dc:title>
  <dc:creator>Wendy Yegge</dc:creator>
  <cp:lastModifiedBy>jivey@wcpschools.wcpss.local</cp:lastModifiedBy>
  <cp:revision>55</cp:revision>
  <dcterms:created xsi:type="dcterms:W3CDTF">1980-01-12T23:24:12Z</dcterms:created>
  <dcterms:modified xsi:type="dcterms:W3CDTF">2017-11-16T12:19:31Z</dcterms:modified>
</cp:coreProperties>
</file>