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34" r:id="rId3"/>
    <p:sldId id="290" r:id="rId4"/>
    <p:sldId id="293" r:id="rId5"/>
    <p:sldId id="291" r:id="rId6"/>
    <p:sldId id="295" r:id="rId7"/>
    <p:sldId id="294" r:id="rId8"/>
    <p:sldId id="281" r:id="rId9"/>
    <p:sldId id="335" r:id="rId10"/>
    <p:sldId id="336" r:id="rId11"/>
    <p:sldId id="337" r:id="rId12"/>
    <p:sldId id="285" r:id="rId13"/>
    <p:sldId id="296" r:id="rId14"/>
    <p:sldId id="338" r:id="rId15"/>
    <p:sldId id="297" r:id="rId16"/>
    <p:sldId id="286" r:id="rId17"/>
    <p:sldId id="318" r:id="rId18"/>
    <p:sldId id="319" r:id="rId19"/>
    <p:sldId id="321" r:id="rId20"/>
    <p:sldId id="323" r:id="rId21"/>
    <p:sldId id="325" r:id="rId22"/>
    <p:sldId id="327" r:id="rId23"/>
    <p:sldId id="329" r:id="rId24"/>
    <p:sldId id="331" r:id="rId25"/>
    <p:sldId id="333" r:id="rId26"/>
    <p:sldId id="33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BF9"/>
    <a:srgbClr val="FFF301"/>
    <a:srgbClr val="F6800A"/>
    <a:srgbClr val="FF3300"/>
    <a:srgbClr val="0F6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3" autoAdjust="0"/>
    <p:restoredTop sz="84127" autoAdjust="0"/>
  </p:normalViewPr>
  <p:slideViewPr>
    <p:cSldViewPr>
      <p:cViewPr varScale="1">
        <p:scale>
          <a:sx n="70" d="100"/>
          <a:sy n="70" d="100"/>
        </p:scale>
        <p:origin x="5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E8613-D4A9-4939-BA12-81300D063C55}" type="datetimeFigureOut">
              <a:rPr lang="en-US" smtClean="0"/>
              <a:pPr/>
              <a:t>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02D4E-1FF8-45FF-87CB-D8D0D59BDCAA}" type="slidenum">
              <a:rPr lang="en-US" smtClean="0"/>
              <a:pPr/>
              <a:t>‹#›</a:t>
            </a:fld>
            <a:endParaRPr lang="en-US"/>
          </a:p>
        </p:txBody>
      </p:sp>
    </p:spTree>
    <p:extLst>
      <p:ext uri="{BB962C8B-B14F-4D97-AF65-F5344CB8AC3E}">
        <p14:creationId xmlns:p14="http://schemas.microsoft.com/office/powerpoint/2010/main" val="31466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3</a:t>
            </a:fld>
            <a:endParaRPr lang="en-US"/>
          </a:p>
        </p:txBody>
      </p:sp>
    </p:spTree>
    <p:extLst>
      <p:ext uri="{BB962C8B-B14F-4D97-AF65-F5344CB8AC3E}">
        <p14:creationId xmlns:p14="http://schemas.microsoft.com/office/powerpoint/2010/main" val="316191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shape and form, think of those pleasing to the eye and that are well proportioned and complement each other. If you like geometric forms, you’ll need to soften it by adding curved pieces. This will accomplish balance and harmony and ultimately a more comfortable feel. </a:t>
            </a:r>
          </a:p>
          <a:p>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5</a:t>
            </a:fld>
            <a:endParaRPr lang="en-US"/>
          </a:p>
        </p:txBody>
      </p:sp>
    </p:spTree>
    <p:extLst>
      <p:ext uri="{BB962C8B-B14F-4D97-AF65-F5344CB8AC3E}">
        <p14:creationId xmlns:p14="http://schemas.microsoft.com/office/powerpoint/2010/main" val="263117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Incorporate both, or the appearance of both, in your home. Traffic paths are negative space in a room yet functionally important. An example of too much positive space is filling a small room with oversized furniture. You can use large pieces in a small room balanced by massing, placing together, smaller scale items that allow for more negative space in between (this is also an example of asymmetrical balance).</a:t>
            </a:r>
            <a:br>
              <a:rPr lang="en-US" dirty="0" smtClean="0"/>
            </a:b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8</a:t>
            </a:fld>
            <a:endParaRPr lang="en-US"/>
          </a:p>
        </p:txBody>
      </p:sp>
    </p:spTree>
    <p:extLst>
      <p:ext uri="{BB962C8B-B14F-4D97-AF65-F5344CB8AC3E}">
        <p14:creationId xmlns:p14="http://schemas.microsoft.com/office/powerpoint/2010/main" val="114063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fabric has texture but a faux wall treatment can also give the appearance of a texture when, to the touch, it may be completely smooth. The textures of fabric and treatments need to be compatible but varied for harmony. In a monochromatic room, texture is a critical element to plan for and vary to please the eye and maintain attraction.</a:t>
            </a: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12</a:t>
            </a:fld>
            <a:endParaRPr lang="en-US"/>
          </a:p>
        </p:txBody>
      </p:sp>
    </p:spTree>
    <p:extLst>
      <p:ext uri="{BB962C8B-B14F-4D97-AF65-F5344CB8AC3E}">
        <p14:creationId xmlns:p14="http://schemas.microsoft.com/office/powerpoint/2010/main" val="153570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F7257A-E0C4-4771-8F5F-B32C24D1827E}" type="datetimeFigureOut">
              <a:rPr lang="en-US" smtClean="0"/>
              <a:pPr/>
              <a:t>4/12/2016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239748-2420-401C-A7CB-D3D2E9D4A09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CF7257A-E0C4-4771-8F5F-B32C24D1827E}" type="datetimeFigureOut">
              <a:rPr lang="en-US" smtClean="0"/>
              <a:pPr/>
              <a:t>4/12/2016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3239748-2420-401C-A7CB-D3D2E9D4A0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interior-design-26.jpg"/>
          <p:cNvPicPr>
            <a:picLocks noChangeAspect="1"/>
          </p:cNvPicPr>
          <p:nvPr/>
        </p:nvPicPr>
        <p:blipFill>
          <a:blip r:embed="rId2" cstate="print"/>
          <a:stretch>
            <a:fillRect/>
          </a:stretch>
        </p:blipFill>
        <p:spPr>
          <a:xfrm>
            <a:off x="1524000" y="457200"/>
            <a:ext cx="5562600" cy="5334000"/>
          </a:xfrm>
          <a:prstGeom prst="rect">
            <a:avLst/>
          </a:prstGeom>
        </p:spPr>
      </p:pic>
      <p:sp>
        <p:nvSpPr>
          <p:cNvPr id="2" name="Title 1"/>
          <p:cNvSpPr>
            <a:spLocks noGrp="1"/>
          </p:cNvSpPr>
          <p:nvPr>
            <p:ph type="title" idx="4294967295"/>
          </p:nvPr>
        </p:nvSpPr>
        <p:spPr>
          <a:xfrm>
            <a:off x="457200" y="5715000"/>
            <a:ext cx="8305800" cy="676275"/>
          </a:xfrm>
        </p:spPr>
        <p:txBody>
          <a:bodyPr>
            <a:noAutofit/>
          </a:bodyPr>
          <a:lstStyle/>
          <a:p>
            <a:r>
              <a:rPr lang="en-US" sz="2800" dirty="0" smtClean="0"/>
              <a:t>4.01 Elements of Design – Your Tools</a:t>
            </a:r>
            <a:endParaRPr lang="en-US" sz="28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470" y="381000"/>
            <a:ext cx="8309610" cy="914400"/>
          </a:xfrm>
        </p:spPr>
        <p:txBody>
          <a:bodyPr>
            <a:normAutofit fontScale="90000"/>
          </a:bodyPr>
          <a:lstStyle/>
          <a:p>
            <a:pPr>
              <a:defRPr/>
            </a:pPr>
            <a:r>
              <a:rPr lang="en-US" dirty="0" smtClean="0">
                <a:solidFill>
                  <a:schemeClr val="bg1"/>
                </a:solidFill>
              </a:rPr>
              <a:t>Low mass space: relaxing, peaceful</a:t>
            </a:r>
            <a:endParaRPr lang="en-US" dirty="0">
              <a:solidFill>
                <a:schemeClr val="bg1"/>
              </a:solidFill>
            </a:endParaRPr>
          </a:p>
        </p:txBody>
      </p:sp>
      <p:pic>
        <p:nvPicPr>
          <p:cNvPr id="624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32559"/>
            <a:ext cx="6757186" cy="422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57200" y="54102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smtClean="0"/>
              <a:t>Mass</a:t>
            </a:r>
            <a:endParaRPr lang="en-US" dirty="0"/>
          </a:p>
        </p:txBody>
      </p:sp>
    </p:spTree>
    <p:extLst>
      <p:ext uri="{BB962C8B-B14F-4D97-AF65-F5344CB8AC3E}">
        <p14:creationId xmlns:p14="http://schemas.microsoft.com/office/powerpoint/2010/main" val="2374923288"/>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2440"/>
            <a:ext cx="8183880" cy="1051560"/>
          </a:xfrm>
        </p:spPr>
        <p:txBody>
          <a:bodyPr>
            <a:noAutofit/>
          </a:bodyPr>
          <a:lstStyle/>
          <a:p>
            <a:pPr algn="ctr">
              <a:defRPr/>
            </a:pPr>
            <a:r>
              <a:rPr lang="en-US" dirty="0" smtClean="0">
                <a:solidFill>
                  <a:schemeClr val="bg1"/>
                </a:solidFill>
              </a:rPr>
              <a:t>High Mass Space: busy, enhances conversation</a:t>
            </a:r>
            <a:endParaRPr lang="en-US" dirty="0">
              <a:solidFill>
                <a:schemeClr val="bg1"/>
              </a:solidFill>
            </a:endParaRPr>
          </a:p>
        </p:txBody>
      </p:sp>
      <p:sp>
        <p:nvSpPr>
          <p:cNvPr id="4" name="Title 1"/>
          <p:cNvSpPr txBox="1">
            <a:spLocks/>
          </p:cNvSpPr>
          <p:nvPr/>
        </p:nvSpPr>
        <p:spPr>
          <a:xfrm>
            <a:off x="457200" y="54102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smtClean="0"/>
              <a:t>Mass</a:t>
            </a:r>
            <a:endParaRPr lang="en-US" dirty="0"/>
          </a:p>
        </p:txBody>
      </p:sp>
      <p:pic>
        <p:nvPicPr>
          <p:cNvPr id="1026" name="Picture 2" descr="http://www.viparadise.com/wp-content/uploads/2015/02/Contemporary-Living-Room-Ideas-and-Contemporary-Furniture-S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968" y="1447800"/>
            <a:ext cx="6554344" cy="435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04053"/>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ure floor.jpg"/>
          <p:cNvPicPr>
            <a:picLocks noChangeAspect="1"/>
          </p:cNvPicPr>
          <p:nvPr/>
        </p:nvPicPr>
        <p:blipFill>
          <a:blip r:embed="rId3" cstate="print"/>
          <a:stretch>
            <a:fillRect/>
          </a:stretch>
        </p:blipFill>
        <p:spPr>
          <a:xfrm>
            <a:off x="6019800" y="2971800"/>
            <a:ext cx="2590800" cy="2882721"/>
          </a:xfrm>
          <a:prstGeom prst="rect">
            <a:avLst/>
          </a:prstGeom>
        </p:spPr>
      </p:pic>
      <p:sp>
        <p:nvSpPr>
          <p:cNvPr id="2" name="Title 1"/>
          <p:cNvSpPr>
            <a:spLocks noGrp="1"/>
          </p:cNvSpPr>
          <p:nvPr>
            <p:ph type="title"/>
          </p:nvPr>
        </p:nvSpPr>
        <p:spPr>
          <a:xfrm>
            <a:off x="457200" y="5410200"/>
            <a:ext cx="8183880" cy="1051560"/>
          </a:xfrm>
        </p:spPr>
        <p:txBody>
          <a:bodyPr/>
          <a:lstStyle/>
          <a:p>
            <a:r>
              <a:rPr lang="en-US" dirty="0" smtClean="0"/>
              <a:t>Texture</a:t>
            </a:r>
            <a:endParaRPr lang="en-US" dirty="0"/>
          </a:p>
        </p:txBody>
      </p:sp>
      <p:sp>
        <p:nvSpPr>
          <p:cNvPr id="3" name="Content Placeholder 2"/>
          <p:cNvSpPr>
            <a:spLocks noGrp="1"/>
          </p:cNvSpPr>
          <p:nvPr>
            <p:ph sz="half" idx="1"/>
          </p:nvPr>
        </p:nvSpPr>
        <p:spPr>
          <a:xfrm>
            <a:off x="514352" y="530352"/>
            <a:ext cx="2838448" cy="4389120"/>
          </a:xfrm>
        </p:spPr>
        <p:txBody>
          <a:bodyPr>
            <a:normAutofit/>
          </a:bodyPr>
          <a:lstStyle/>
          <a:p>
            <a:pPr marL="274320" algn="ctr">
              <a:lnSpc>
                <a:spcPct val="90000"/>
              </a:lnSpc>
              <a:buNone/>
              <a:defRPr/>
            </a:pPr>
            <a:r>
              <a:rPr lang="en-US" sz="2800" dirty="0" smtClean="0"/>
              <a:t>The way a surface feels </a:t>
            </a:r>
            <a:r>
              <a:rPr lang="en-US" sz="2800" b="1" dirty="0" smtClean="0">
                <a:solidFill>
                  <a:srgbClr val="FF0000"/>
                </a:solidFill>
              </a:rPr>
              <a:t>(TACTILE) </a:t>
            </a:r>
            <a:r>
              <a:rPr lang="en-US" sz="2800" dirty="0" smtClean="0"/>
              <a:t>or appears to feel </a:t>
            </a:r>
            <a:r>
              <a:rPr lang="en-US" sz="2800" b="1" dirty="0" smtClean="0">
                <a:solidFill>
                  <a:srgbClr val="FF0000"/>
                </a:solidFill>
              </a:rPr>
              <a:t>(VISUAL).  </a:t>
            </a:r>
          </a:p>
        </p:txBody>
      </p:sp>
      <p:pic>
        <p:nvPicPr>
          <p:cNvPr id="5" name="Content Placeholder 4" descr="textures.jpg"/>
          <p:cNvPicPr>
            <a:picLocks noGrp="1" noChangeAspect="1"/>
          </p:cNvPicPr>
          <p:nvPr>
            <p:ph sz="half" idx="2"/>
          </p:nvPr>
        </p:nvPicPr>
        <p:blipFill>
          <a:blip r:embed="rId4" cstate="print"/>
          <a:stretch>
            <a:fillRect/>
          </a:stretch>
        </p:blipFill>
        <p:spPr>
          <a:xfrm>
            <a:off x="4000500" y="381000"/>
            <a:ext cx="2933700" cy="2660219"/>
          </a:xfrm>
        </p:spPr>
      </p:pic>
      <p:pic>
        <p:nvPicPr>
          <p:cNvPr id="6" name="Picture 5" descr="black textures.jpg"/>
          <p:cNvPicPr>
            <a:picLocks noChangeAspect="1"/>
          </p:cNvPicPr>
          <p:nvPr/>
        </p:nvPicPr>
        <p:blipFill>
          <a:blip r:embed="rId5" cstate="print"/>
          <a:stretch>
            <a:fillRect/>
          </a:stretch>
        </p:blipFill>
        <p:spPr>
          <a:xfrm>
            <a:off x="1371600" y="3124200"/>
            <a:ext cx="4038600" cy="2746842"/>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25440"/>
            <a:ext cx="8183880" cy="1051560"/>
          </a:xfrm>
        </p:spPr>
        <p:txBody>
          <a:bodyPr/>
          <a:lstStyle/>
          <a:p>
            <a:r>
              <a:rPr lang="en-US" dirty="0" smtClean="0"/>
              <a:t>Texture</a:t>
            </a:r>
            <a:endParaRPr lang="en-US" dirty="0"/>
          </a:p>
        </p:txBody>
      </p:sp>
      <p:sp>
        <p:nvSpPr>
          <p:cNvPr id="4" name="Content Placeholder 3"/>
          <p:cNvSpPr>
            <a:spLocks noGrp="1"/>
          </p:cNvSpPr>
          <p:nvPr>
            <p:ph sz="half" idx="1"/>
          </p:nvPr>
        </p:nvSpPr>
        <p:spPr/>
        <p:txBody>
          <a:bodyPr/>
          <a:lstStyle/>
          <a:p>
            <a:pPr marL="0" indent="0">
              <a:buNone/>
            </a:pPr>
            <a:r>
              <a:rPr lang="en-US" b="1" dirty="0" smtClean="0">
                <a:solidFill>
                  <a:srgbClr val="FF0000"/>
                </a:solidFill>
              </a:rPr>
              <a:t>Tactile Texture</a:t>
            </a:r>
            <a:endParaRPr lang="en-US" b="1" dirty="0">
              <a:solidFill>
                <a:srgbClr val="FF0000"/>
              </a:solidFill>
            </a:endParaRPr>
          </a:p>
        </p:txBody>
      </p:sp>
      <p:pic>
        <p:nvPicPr>
          <p:cNvPr id="6" name="Picture 5" descr="http://4.bp.blogspot.com/-7qt-cUaFYec/Tu9YfzR_HOI/AAAAAAAADas/BRAMXG00E0E/s1600/Stone%2BFireplace%2BDesigns%2Band%2BDecorating%2BId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0"/>
            <a:ext cx="4448175"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25440"/>
            <a:ext cx="8183880" cy="1051560"/>
          </a:xfrm>
        </p:spPr>
        <p:txBody>
          <a:bodyPr/>
          <a:lstStyle/>
          <a:p>
            <a:r>
              <a:rPr lang="en-US" dirty="0" smtClean="0"/>
              <a:t>Texture</a:t>
            </a:r>
            <a:endParaRPr lang="en-US" dirty="0"/>
          </a:p>
        </p:txBody>
      </p:sp>
      <p:sp>
        <p:nvSpPr>
          <p:cNvPr id="3" name="Content Placeholder 2"/>
          <p:cNvSpPr>
            <a:spLocks noGrp="1"/>
          </p:cNvSpPr>
          <p:nvPr>
            <p:ph sz="half" idx="1"/>
          </p:nvPr>
        </p:nvSpPr>
        <p:spPr>
          <a:xfrm>
            <a:off x="514352" y="381000"/>
            <a:ext cx="3931920" cy="4389120"/>
          </a:xfrm>
        </p:spPr>
        <p:txBody>
          <a:bodyPr/>
          <a:lstStyle/>
          <a:p>
            <a:pPr marL="0" indent="0">
              <a:buNone/>
            </a:pPr>
            <a:r>
              <a:rPr lang="en-US" b="1" dirty="0" smtClean="0">
                <a:solidFill>
                  <a:srgbClr val="FF0000"/>
                </a:solidFill>
              </a:rPr>
              <a:t>Visual Texture</a:t>
            </a:r>
            <a:endParaRPr lang="en-US" b="1" dirty="0">
              <a:solidFill>
                <a:srgbClr val="FF000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484" y="990600"/>
            <a:ext cx="81803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925169"/>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2920" y="5410200"/>
            <a:ext cx="8183880" cy="1051560"/>
          </a:xfrm>
        </p:spPr>
        <p:txBody>
          <a:bodyPr>
            <a:normAutofit/>
          </a:bodyPr>
          <a:lstStyle/>
          <a:p>
            <a:pPr>
              <a:defRPr/>
            </a:pPr>
            <a:r>
              <a:rPr lang="en-US" dirty="0" smtClean="0"/>
              <a:t>Element of Color</a:t>
            </a:r>
            <a:endParaRPr lang="en-US" b="1" dirty="0" smtClean="0">
              <a:solidFill>
                <a:srgbClr val="7030A0"/>
              </a:solidFill>
            </a:endParaRPr>
          </a:p>
        </p:txBody>
      </p:sp>
      <p:sp>
        <p:nvSpPr>
          <p:cNvPr id="5" name="Content Placeholder 4"/>
          <p:cNvSpPr>
            <a:spLocks noGrp="1"/>
          </p:cNvSpPr>
          <p:nvPr>
            <p:ph idx="1"/>
          </p:nvPr>
        </p:nvSpPr>
        <p:spPr/>
        <p:txBody>
          <a:bodyPr>
            <a:noAutofit/>
          </a:bodyPr>
          <a:lstStyle/>
          <a:p>
            <a:pPr>
              <a:defRPr/>
            </a:pPr>
            <a:r>
              <a:rPr lang="en-US" sz="3600" dirty="0" smtClean="0">
                <a:solidFill>
                  <a:srgbClr val="C00000"/>
                </a:solidFill>
              </a:rPr>
              <a:t>Color is the most significant element of design</a:t>
            </a:r>
          </a:p>
          <a:p>
            <a:pPr>
              <a:defRPr/>
            </a:pPr>
            <a:r>
              <a:rPr lang="en-US" sz="3600" dirty="0" smtClean="0">
                <a:solidFill>
                  <a:srgbClr val="00B050"/>
                </a:solidFill>
              </a:rPr>
              <a:t>Color can be used to express a person’s </a:t>
            </a:r>
            <a:r>
              <a:rPr lang="en-US" sz="3600" dirty="0" smtClean="0">
                <a:solidFill>
                  <a:srgbClr val="00B050"/>
                </a:solidFill>
                <a:latin typeface="Baveuse" pitchFamily="2" charset="0"/>
              </a:rPr>
              <a:t>individuality</a:t>
            </a:r>
            <a:r>
              <a:rPr lang="en-US" sz="3600" dirty="0" smtClean="0">
                <a:solidFill>
                  <a:srgbClr val="00B050"/>
                </a:solidFill>
              </a:rPr>
              <a:t> or to create a certain </a:t>
            </a:r>
            <a:r>
              <a:rPr lang="en-US" sz="3600" b="1" dirty="0" smtClean="0">
                <a:solidFill>
                  <a:srgbClr val="00B050"/>
                </a:solidFill>
                <a:latin typeface="Jokerman" pitchFamily="82" charset="0"/>
              </a:rPr>
              <a:t>mood</a:t>
            </a:r>
            <a:r>
              <a:rPr lang="en-US" sz="3600" dirty="0" smtClean="0">
                <a:solidFill>
                  <a:srgbClr val="00B050"/>
                </a:solidFill>
              </a:rPr>
              <a:t> or </a:t>
            </a:r>
            <a:r>
              <a:rPr lang="en-US" sz="3600" b="1" dirty="0" smtClean="0">
                <a:solidFill>
                  <a:srgbClr val="00B050"/>
                </a:solidFill>
                <a:latin typeface="Gigi" pitchFamily="82" charset="0"/>
              </a:rPr>
              <a:t>illusion</a:t>
            </a:r>
            <a:endParaRPr lang="en-US" sz="3600" dirty="0" smtClean="0">
              <a:solidFill>
                <a:srgbClr val="00B050"/>
              </a:solidFill>
            </a:endParaRPr>
          </a:p>
          <a:p>
            <a:pPr>
              <a:defRPr/>
            </a:pPr>
            <a:r>
              <a:rPr lang="en-US" sz="3600" dirty="0" smtClean="0">
                <a:solidFill>
                  <a:srgbClr val="002060"/>
                </a:solidFill>
              </a:rPr>
              <a:t>Color can make a warm room seem cooler </a:t>
            </a:r>
            <a:r>
              <a:rPr lang="en-US" sz="3600" dirty="0" smtClean="0">
                <a:solidFill>
                  <a:srgbClr val="FFC000"/>
                </a:solidFill>
                <a:effectLst>
                  <a:outerShdw blurRad="38100" dist="38100" dir="2700000" algn="tl">
                    <a:srgbClr val="000000">
                      <a:alpha val="43137"/>
                    </a:srgbClr>
                  </a:outerShdw>
                </a:effectLst>
              </a:rPr>
              <a:t>and make a cool room seem warmer.</a:t>
            </a:r>
            <a:endParaRPr lang="en-US" sz="3600" dirty="0">
              <a:solidFill>
                <a:srgbClr val="FFC00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183880" cy="1051560"/>
          </a:xfrm>
        </p:spPr>
        <p:txBody>
          <a:bodyPr/>
          <a:lstStyle/>
          <a:p>
            <a:r>
              <a:rPr lang="en-US" dirty="0" smtClean="0"/>
              <a:t>Element of Color</a:t>
            </a:r>
            <a:endParaRPr lang="en-US" dirty="0"/>
          </a:p>
        </p:txBody>
      </p:sp>
      <p:sp>
        <p:nvSpPr>
          <p:cNvPr id="3" name="Content Placeholder 2"/>
          <p:cNvSpPr>
            <a:spLocks noGrp="1"/>
          </p:cNvSpPr>
          <p:nvPr>
            <p:ph sz="half" idx="1"/>
          </p:nvPr>
        </p:nvSpPr>
        <p:spPr>
          <a:xfrm>
            <a:off x="514352" y="490728"/>
            <a:ext cx="4743448" cy="5376672"/>
          </a:xfrm>
        </p:spPr>
        <p:txBody>
          <a:bodyPr>
            <a:noAutofit/>
          </a:bodyPr>
          <a:lstStyle/>
          <a:p>
            <a:r>
              <a:rPr lang="en-US" sz="2400" dirty="0" smtClean="0"/>
              <a:t>Monochromatic – varying values of one hue</a:t>
            </a:r>
          </a:p>
          <a:p>
            <a:r>
              <a:rPr lang="en-US" sz="2400" dirty="0" smtClean="0"/>
              <a:t>Analogous – 3-5 hues beside each other on the color wheel</a:t>
            </a:r>
          </a:p>
          <a:p>
            <a:r>
              <a:rPr lang="en-US" sz="2400" dirty="0" smtClean="0"/>
              <a:t>Complementary – opposite hues on the color wheel</a:t>
            </a:r>
          </a:p>
          <a:p>
            <a:r>
              <a:rPr lang="en-US" sz="2400" dirty="0" smtClean="0"/>
              <a:t>Split complementary - one hue and the two hues on each side of its complement</a:t>
            </a:r>
          </a:p>
          <a:p>
            <a:r>
              <a:rPr lang="en-US" sz="2400" dirty="0" smtClean="0"/>
              <a:t>Triadic - three hues equally spaced on the color wheel.</a:t>
            </a:r>
            <a:endParaRPr lang="en-US" sz="2400" dirty="0"/>
          </a:p>
        </p:txBody>
      </p:sp>
      <p:pic>
        <p:nvPicPr>
          <p:cNvPr id="15" name="Picture 4" descr="Example of monochromatic colors."/>
          <p:cNvPicPr>
            <a:picLocks noGrp="1" noChangeAspect="1" noChangeArrowheads="1"/>
          </p:cNvPicPr>
          <p:nvPr>
            <p:ph sz="half" idx="1"/>
          </p:nvPr>
        </p:nvPicPr>
        <p:blipFill>
          <a:blip r:embed="rId2" cstate="print"/>
          <a:srcRect/>
          <a:stretch>
            <a:fillRect/>
          </a:stretch>
        </p:blipFill>
        <p:spPr>
          <a:xfrm>
            <a:off x="5867400" y="381000"/>
            <a:ext cx="2895600" cy="2693988"/>
          </a:xfrm>
          <a:noFill/>
        </p:spPr>
      </p:pic>
      <p:pic>
        <p:nvPicPr>
          <p:cNvPr id="14" name="Picture 13"/>
          <p:cNvPicPr>
            <a:picLocks noChangeArrowheads="1"/>
          </p:cNvPicPr>
          <p:nvPr/>
        </p:nvPicPr>
        <p:blipFill>
          <a:blip r:embed="rId3" cstate="print"/>
          <a:srcRect/>
          <a:stretch>
            <a:fillRect/>
          </a:stretch>
        </p:blipFill>
        <p:spPr bwMode="auto">
          <a:xfrm>
            <a:off x="5181600" y="3048000"/>
            <a:ext cx="3962400" cy="2971800"/>
          </a:xfrm>
          <a:prstGeom prst="rect">
            <a:avLst/>
          </a:prstGeom>
          <a:noFill/>
          <a:ln w="9525">
            <a:noFill/>
            <a:miter lim="800000"/>
            <a:headEnd/>
            <a:tailEnd/>
          </a:ln>
        </p:spPr>
      </p:pic>
      <p:pic>
        <p:nvPicPr>
          <p:cNvPr id="13" name="Picture 14"/>
          <p:cNvPicPr>
            <a:picLocks noChangeArrowheads="1"/>
          </p:cNvPicPr>
          <p:nvPr/>
        </p:nvPicPr>
        <p:blipFill>
          <a:blip r:embed="rId4" cstate="print"/>
          <a:srcRect/>
          <a:stretch>
            <a:fillRect/>
          </a:stretch>
        </p:blipFill>
        <p:spPr bwMode="auto">
          <a:xfrm>
            <a:off x="5181600" y="3124200"/>
            <a:ext cx="4038600" cy="2819400"/>
          </a:xfrm>
          <a:prstGeom prst="rect">
            <a:avLst/>
          </a:prstGeom>
          <a:noFill/>
          <a:ln w="9525">
            <a:noFill/>
            <a:miter lim="800000"/>
            <a:headEnd/>
            <a:tailEnd/>
          </a:ln>
        </p:spPr>
      </p:pic>
      <p:pic>
        <p:nvPicPr>
          <p:cNvPr id="12" name="Picture 13"/>
          <p:cNvPicPr>
            <a:picLocks noChangeArrowheads="1"/>
          </p:cNvPicPr>
          <p:nvPr/>
        </p:nvPicPr>
        <p:blipFill>
          <a:blip r:embed="rId5" cstate="print"/>
          <a:srcRect/>
          <a:stretch>
            <a:fillRect/>
          </a:stretch>
        </p:blipFill>
        <p:spPr bwMode="auto">
          <a:xfrm>
            <a:off x="5181600" y="3124200"/>
            <a:ext cx="3962400" cy="2778125"/>
          </a:xfrm>
          <a:prstGeom prst="rect">
            <a:avLst/>
          </a:prstGeom>
          <a:noFill/>
          <a:ln w="9525">
            <a:noFill/>
            <a:miter lim="800000"/>
            <a:headEnd/>
            <a:tailEnd/>
          </a:ln>
        </p:spPr>
      </p:pic>
      <p:pic>
        <p:nvPicPr>
          <p:cNvPr id="11" name="Picture 14"/>
          <p:cNvPicPr>
            <a:picLocks noChangeArrowheads="1"/>
          </p:cNvPicPr>
          <p:nvPr/>
        </p:nvPicPr>
        <p:blipFill>
          <a:blip r:embed="rId6" cstate="print"/>
          <a:srcRect/>
          <a:stretch>
            <a:fillRect/>
          </a:stretch>
        </p:blipFill>
        <p:spPr bwMode="auto">
          <a:xfrm>
            <a:off x="5181600" y="3124200"/>
            <a:ext cx="3962400" cy="2781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style.rotation</p:attrName>
                                        </p:attrNameLst>
                                      </p:cBhvr>
                                      <p:tavLst>
                                        <p:tav tm="0">
                                          <p:val>
                                            <p:fltVal val="360"/>
                                          </p:val>
                                        </p:tav>
                                        <p:tav tm="100000">
                                          <p:val>
                                            <p:fltVal val="0"/>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childTnLst>
                          </p:cTn>
                        </p:par>
                        <p:par>
                          <p:cTn id="25" fill="hold">
                            <p:stCondLst>
                              <p:cond delay="500"/>
                            </p:stCondLst>
                            <p:childTnLst>
                              <p:par>
                                <p:cTn id="26" presetID="49" presetClass="entr" presetSubtype="0" decel="10000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360"/>
                                          </p:val>
                                        </p:tav>
                                        <p:tav tm="100000">
                                          <p:val>
                                            <p:fltVal val="0"/>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9" dur="500"/>
                                        <p:tgtEl>
                                          <p:spTgt spid="3">
                                            <p:txEl>
                                              <p:pRg st="2" end="2"/>
                                            </p:txEl>
                                          </p:spTgt>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54" dur="500"/>
                                        <p:tgtEl>
                                          <p:spTgt spid="3">
                                            <p:txEl>
                                              <p:pRg st="3" end="3"/>
                                            </p:txEl>
                                          </p:spTgt>
                                        </p:tgtEl>
                                      </p:cBhvr>
                                    </p:animEffect>
                                  </p:childTnLst>
                                </p:cTn>
                              </p:par>
                            </p:childTnLst>
                          </p:cTn>
                        </p:par>
                        <p:par>
                          <p:cTn id="55" fill="hold">
                            <p:stCondLst>
                              <p:cond delay="500"/>
                            </p:stCondLst>
                            <p:childTnLst>
                              <p:par>
                                <p:cTn id="56" presetID="49" presetClass="entr" presetSubtype="0" decel="10000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 calcmode="lin" valueType="num">
                                      <p:cBhvr>
                                        <p:cTn id="60" dur="500" fill="hold"/>
                                        <p:tgtEl>
                                          <p:spTgt spid="12"/>
                                        </p:tgtEl>
                                        <p:attrNameLst>
                                          <p:attrName>style.rotation</p:attrName>
                                        </p:attrNameLst>
                                      </p:cBhvr>
                                      <p:tavLst>
                                        <p:tav tm="0">
                                          <p:val>
                                            <p:fltVal val="360"/>
                                          </p:val>
                                        </p:tav>
                                        <p:tav tm="100000">
                                          <p:val>
                                            <p:fltVal val="0"/>
                                          </p:val>
                                        </p:tav>
                                      </p:tavLst>
                                    </p:anim>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 calcmode="lin" valueType="num">
                                      <p:cBhvr>
                                        <p:cTn id="6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8"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69" dur="500"/>
                                        <p:tgtEl>
                                          <p:spTgt spid="3">
                                            <p:txEl>
                                              <p:pRg st="4" end="4"/>
                                            </p:txEl>
                                          </p:spTgt>
                                        </p:tgtEl>
                                      </p:cBhvr>
                                    </p:animEffect>
                                  </p:childTnLst>
                                </p:cTn>
                              </p:par>
                            </p:childTnLst>
                          </p:cTn>
                        </p:par>
                        <p:par>
                          <p:cTn id="70" fill="hold">
                            <p:stCondLst>
                              <p:cond delay="500"/>
                            </p:stCondLst>
                            <p:childTnLst>
                              <p:par>
                                <p:cTn id="71" presetID="49" presetClass="entr" presetSubtype="0" decel="10000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360"/>
                                          </p:val>
                                        </p:tav>
                                        <p:tav tm="100000">
                                          <p:val>
                                            <p:fltVal val="0"/>
                                          </p:val>
                                        </p:tav>
                                      </p:tavLst>
                                    </p:anim>
                                    <p:animEffect transition="in" filter="fade">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533400" y="5410200"/>
            <a:ext cx="8183880" cy="1051560"/>
          </a:xfrm>
        </p:spPr>
        <p:txBody>
          <a:bodyPr/>
          <a:lstStyle/>
          <a:p>
            <a:r>
              <a:rPr lang="en-US" dirty="0" smtClean="0"/>
              <a:t>The Psychology of Color</a:t>
            </a:r>
          </a:p>
        </p:txBody>
      </p:sp>
      <p:sp>
        <p:nvSpPr>
          <p:cNvPr id="11270" name="Rectangle 3"/>
          <p:cNvSpPr>
            <a:spLocks noGrp="1" noChangeArrowheads="1"/>
          </p:cNvSpPr>
          <p:nvPr>
            <p:ph type="body" idx="1"/>
          </p:nvPr>
        </p:nvSpPr>
        <p:spPr>
          <a:xfrm>
            <a:off x="685800" y="609600"/>
            <a:ext cx="7772400" cy="4648200"/>
          </a:xfrm>
        </p:spPr>
        <p:txBody>
          <a:bodyPr>
            <a:normAutofit fontScale="40000" lnSpcReduction="20000"/>
          </a:bodyPr>
          <a:lstStyle/>
          <a:p>
            <a:pPr>
              <a:lnSpc>
                <a:spcPct val="120000"/>
              </a:lnSpc>
              <a:spcBef>
                <a:spcPts val="600"/>
              </a:spcBef>
              <a:spcAft>
                <a:spcPts val="600"/>
              </a:spcAft>
            </a:pPr>
            <a:r>
              <a:rPr lang="en-US" sz="7600" dirty="0" smtClean="0"/>
              <a:t>Color influences human behavior</a:t>
            </a:r>
          </a:p>
          <a:p>
            <a:pPr>
              <a:lnSpc>
                <a:spcPct val="120000"/>
              </a:lnSpc>
              <a:spcBef>
                <a:spcPts val="600"/>
              </a:spcBef>
              <a:spcAft>
                <a:spcPts val="600"/>
              </a:spcAft>
            </a:pPr>
            <a:r>
              <a:rPr lang="en-US" sz="7600" dirty="0" smtClean="0"/>
              <a:t>Social areas should be decorated in colors that make all members feel comfortable.</a:t>
            </a:r>
          </a:p>
          <a:p>
            <a:pPr>
              <a:lnSpc>
                <a:spcPct val="120000"/>
              </a:lnSpc>
              <a:spcBef>
                <a:spcPts val="600"/>
              </a:spcBef>
              <a:spcAft>
                <a:spcPts val="600"/>
              </a:spcAft>
            </a:pPr>
            <a:r>
              <a:rPr lang="en-US" sz="7600" dirty="0" smtClean="0"/>
              <a:t>Personal areas can be decorated using individual color preferences.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 calcmode="lin" valueType="num">
                                      <p:cBhvr additive="base">
                                        <p:cTn id="7" dur="500" fill="hold"/>
                                        <p:tgtEl>
                                          <p:spTgt spid="112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0">
                                            <p:txEl>
                                              <p:pRg st="1" end="1"/>
                                            </p:txEl>
                                          </p:spTgt>
                                        </p:tgtEl>
                                        <p:attrNameLst>
                                          <p:attrName>style.visibility</p:attrName>
                                        </p:attrNameLst>
                                      </p:cBhvr>
                                      <p:to>
                                        <p:strVal val="visible"/>
                                      </p:to>
                                    </p:set>
                                    <p:anim calcmode="lin" valueType="num">
                                      <p:cBhvr additive="base">
                                        <p:cTn id="13" dur="500" fill="hold"/>
                                        <p:tgtEl>
                                          <p:spTgt spid="112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0">
                                            <p:txEl>
                                              <p:pRg st="2" end="2"/>
                                            </p:txEl>
                                          </p:spTgt>
                                        </p:tgtEl>
                                        <p:attrNameLst>
                                          <p:attrName>style.visibility</p:attrName>
                                        </p:attrNameLst>
                                      </p:cBhvr>
                                      <p:to>
                                        <p:strVal val="visible"/>
                                      </p:to>
                                    </p:set>
                                    <p:anim calcmode="lin" valueType="num">
                                      <p:cBhvr additive="base">
                                        <p:cTn id="19" dur="500" fill="hold"/>
                                        <p:tgtEl>
                                          <p:spTgt spid="112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endParaRPr lang="en-US" dirty="0"/>
          </a:p>
          <a:p>
            <a:r>
              <a:rPr lang="en-US" dirty="0"/>
              <a:t>© </a:t>
            </a:r>
            <a:r>
              <a:rPr lang="en-US" dirty="0" err="1"/>
              <a:t>Goodheart-Willcox</a:t>
            </a:r>
            <a:r>
              <a:rPr lang="en-US" dirty="0"/>
              <a:t> Co., Inc.</a:t>
            </a:r>
          </a:p>
        </p:txBody>
      </p:sp>
      <p:sp>
        <p:nvSpPr>
          <p:cNvPr id="12291" name="Footer Placeholder 4"/>
          <p:cNvSpPr>
            <a:spLocks noGrp="1"/>
          </p:cNvSpPr>
          <p:nvPr>
            <p:ph type="ftr" sz="quarter" idx="11"/>
          </p:nvPr>
        </p:nvSpPr>
        <p:spPr>
          <a:noFill/>
        </p:spPr>
        <p:txBody>
          <a:bodyPr/>
          <a:lstStyle/>
          <a:p>
            <a:endParaRPr lang="en-US" dirty="0"/>
          </a:p>
          <a:p>
            <a:endParaRPr lang="en-US" dirty="0"/>
          </a:p>
          <a:p>
            <a:r>
              <a:rPr lang="en-US" dirty="0"/>
              <a:t>              Permission granted to produce for educational use only.</a:t>
            </a:r>
          </a:p>
        </p:txBody>
      </p:sp>
      <p:sp>
        <p:nvSpPr>
          <p:cNvPr id="12292" name="Slide Number Placeholder 5"/>
          <p:cNvSpPr>
            <a:spLocks noGrp="1"/>
          </p:cNvSpPr>
          <p:nvPr>
            <p:ph type="sldNum" sz="quarter" idx="12"/>
          </p:nvPr>
        </p:nvSpPr>
        <p:spPr>
          <a:noFill/>
        </p:spPr>
        <p:txBody>
          <a:bodyPr/>
          <a:lstStyle/>
          <a:p>
            <a:fld id="{BC779336-2AAD-4984-8EC0-D602AE1E609B}" type="slidenum">
              <a:rPr lang="en-US"/>
              <a:pPr/>
              <a:t>18</a:t>
            </a:fld>
            <a:endParaRPr lang="en-US" dirty="0"/>
          </a:p>
        </p:txBody>
      </p:sp>
      <p:sp>
        <p:nvSpPr>
          <p:cNvPr id="12293" name="Rectangle 2"/>
          <p:cNvSpPr>
            <a:spLocks noGrp="1" noChangeArrowheads="1"/>
          </p:cNvSpPr>
          <p:nvPr>
            <p:ph type="title"/>
          </p:nvPr>
        </p:nvSpPr>
        <p:spPr>
          <a:xfrm>
            <a:off x="533400" y="5486400"/>
            <a:ext cx="8183880" cy="1051560"/>
          </a:xfrm>
        </p:spPr>
        <p:txBody>
          <a:bodyPr/>
          <a:lstStyle/>
          <a:p>
            <a:r>
              <a:rPr lang="en-US" dirty="0" smtClean="0">
                <a:solidFill>
                  <a:srgbClr val="FF0000"/>
                </a:solidFill>
              </a:rPr>
              <a:t>Red</a:t>
            </a:r>
          </a:p>
        </p:txBody>
      </p:sp>
      <p:sp>
        <p:nvSpPr>
          <p:cNvPr id="12294" name="Rectangle 3"/>
          <p:cNvSpPr>
            <a:spLocks noGrp="1" noChangeArrowheads="1"/>
          </p:cNvSpPr>
          <p:nvPr>
            <p:ph type="body" idx="1"/>
          </p:nvPr>
        </p:nvSpPr>
        <p:spPr>
          <a:xfrm>
            <a:off x="685800" y="914400"/>
            <a:ext cx="7772400" cy="4343400"/>
          </a:xfrm>
        </p:spPr>
        <p:txBody>
          <a:bodyPr>
            <a:noAutofit/>
          </a:bodyPr>
          <a:lstStyle/>
          <a:p>
            <a:r>
              <a:rPr lang="en-US" sz="3600" b="1" dirty="0" smtClean="0">
                <a:solidFill>
                  <a:srgbClr val="FF0000"/>
                </a:solidFill>
              </a:rPr>
              <a:t>Red is bold, exciting, and warm</a:t>
            </a:r>
          </a:p>
          <a:p>
            <a:r>
              <a:rPr lang="en-US" sz="3600" b="1" dirty="0" smtClean="0">
                <a:solidFill>
                  <a:srgbClr val="FF0000"/>
                </a:solidFill>
              </a:rPr>
              <a:t>Red stimulates the nervous system and increases blood pressure, respiration rate, and heartbeat.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additive="base">
                                        <p:cTn id="7" dur="5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4">
                                            <p:txEl>
                                              <p:pRg st="1" end="1"/>
                                            </p:txEl>
                                          </p:spTgt>
                                        </p:tgtEl>
                                        <p:attrNameLst>
                                          <p:attrName>style.visibility</p:attrName>
                                        </p:attrNameLst>
                                      </p:cBhvr>
                                      <p:to>
                                        <p:strVal val="visible"/>
                                      </p:to>
                                    </p:set>
                                    <p:anim calcmode="lin" valueType="num">
                                      <p:cBhvr additive="base">
                                        <p:cTn id="13" dur="500" fill="hold"/>
                                        <p:tgtEl>
                                          <p:spTgt spid="122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endParaRPr lang="en-US"/>
          </a:p>
          <a:p>
            <a:r>
              <a:rPr lang="en-US"/>
              <a:t>© Goodheart-Willcox Co., Inc.</a:t>
            </a:r>
          </a:p>
        </p:txBody>
      </p:sp>
      <p:sp>
        <p:nvSpPr>
          <p:cNvPr id="14339" name="Footer Placeholder 4"/>
          <p:cNvSpPr>
            <a:spLocks noGrp="1"/>
          </p:cNvSpPr>
          <p:nvPr>
            <p:ph type="ftr" sz="quarter" idx="11"/>
          </p:nvPr>
        </p:nvSpPr>
        <p:spPr>
          <a:noFill/>
        </p:spPr>
        <p:txBody>
          <a:bodyPr/>
          <a:lstStyle/>
          <a:p>
            <a:endParaRPr lang="en-US"/>
          </a:p>
          <a:p>
            <a:endParaRPr lang="en-US"/>
          </a:p>
          <a:p>
            <a:r>
              <a:rPr lang="en-US"/>
              <a:t>              Permission granted to produce for educational use only.</a:t>
            </a:r>
          </a:p>
        </p:txBody>
      </p:sp>
      <p:sp>
        <p:nvSpPr>
          <p:cNvPr id="14340" name="Slide Number Placeholder 5"/>
          <p:cNvSpPr>
            <a:spLocks noGrp="1"/>
          </p:cNvSpPr>
          <p:nvPr>
            <p:ph type="sldNum" sz="quarter" idx="12"/>
          </p:nvPr>
        </p:nvSpPr>
        <p:spPr>
          <a:noFill/>
        </p:spPr>
        <p:txBody>
          <a:bodyPr/>
          <a:lstStyle/>
          <a:p>
            <a:fld id="{D6E1B02B-A574-440A-8440-C936B6725E89}" type="slidenum">
              <a:rPr lang="en-US"/>
              <a:pPr/>
              <a:t>19</a:t>
            </a:fld>
            <a:endParaRPr lang="en-US"/>
          </a:p>
        </p:txBody>
      </p:sp>
      <p:sp>
        <p:nvSpPr>
          <p:cNvPr id="14341" name="Rectangle 2"/>
          <p:cNvSpPr>
            <a:spLocks noGrp="1" noChangeArrowheads="1"/>
          </p:cNvSpPr>
          <p:nvPr>
            <p:ph type="title"/>
          </p:nvPr>
        </p:nvSpPr>
        <p:spPr>
          <a:xfrm>
            <a:off x="533400" y="5486400"/>
            <a:ext cx="8183880" cy="1051560"/>
          </a:xfrm>
        </p:spPr>
        <p:txBody>
          <a:bodyPr/>
          <a:lstStyle/>
          <a:p>
            <a:r>
              <a:rPr lang="en-US" dirty="0" smtClean="0">
                <a:solidFill>
                  <a:srgbClr val="FF3300"/>
                </a:solidFill>
              </a:rPr>
              <a:t>Orange</a:t>
            </a:r>
          </a:p>
        </p:txBody>
      </p:sp>
      <p:sp>
        <p:nvSpPr>
          <p:cNvPr id="14342" name="Rectangle 3"/>
          <p:cNvSpPr>
            <a:spLocks noGrp="1" noChangeArrowheads="1"/>
          </p:cNvSpPr>
          <p:nvPr>
            <p:ph type="body" idx="1"/>
          </p:nvPr>
        </p:nvSpPr>
        <p:spPr/>
        <p:txBody>
          <a:bodyPr>
            <a:normAutofit/>
          </a:bodyPr>
          <a:lstStyle/>
          <a:p>
            <a:r>
              <a:rPr lang="en-US" sz="3600" b="1" dirty="0" smtClean="0">
                <a:solidFill>
                  <a:srgbClr val="F6800A"/>
                </a:solidFill>
                <a:effectLst>
                  <a:outerShdw blurRad="38100" dist="38100" dir="2700000" algn="tl">
                    <a:srgbClr val="000000">
                      <a:alpha val="43137"/>
                    </a:srgbClr>
                  </a:outerShdw>
                </a:effectLst>
              </a:rPr>
              <a:t>Orange expresses friendliness, courage, hospitality, energy, and hope</a:t>
            </a:r>
          </a:p>
          <a:p>
            <a:r>
              <a:rPr lang="en-US" sz="3600" b="1" dirty="0" smtClean="0">
                <a:solidFill>
                  <a:srgbClr val="F6800A"/>
                </a:solidFill>
                <a:effectLst>
                  <a:outerShdw blurRad="38100" dist="38100" dir="2700000" algn="tl">
                    <a:srgbClr val="000000">
                      <a:alpha val="43137"/>
                    </a:srgbClr>
                  </a:outerShdw>
                </a:effectLst>
              </a:rPr>
              <a:t>Orange is cheerful, warm, and less aggressive than 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 calcmode="lin" valueType="num">
                                      <p:cBhvr additive="base">
                                        <p:cTn id="7" dur="5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2">
                                            <p:txEl>
                                              <p:pRg st="1" end="1"/>
                                            </p:txEl>
                                          </p:spTgt>
                                        </p:tgtEl>
                                        <p:attrNameLst>
                                          <p:attrName>style.visibility</p:attrName>
                                        </p:attrNameLst>
                                      </p:cBhvr>
                                      <p:to>
                                        <p:strVal val="visible"/>
                                      </p:to>
                                    </p:set>
                                    <p:anim calcmode="lin" valueType="num">
                                      <p:cBhvr additive="base">
                                        <p:cTn id="13" dur="500" fill="hold"/>
                                        <p:tgtEl>
                                          <p:spTgt spid="143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13267" y="838201"/>
            <a:ext cx="8407400" cy="4833937"/>
          </a:xfrm>
        </p:spPr>
        <p:txBody>
          <a:bodyPr>
            <a:noAutofit/>
          </a:bodyPr>
          <a:lstStyle/>
          <a:p>
            <a:pPr marL="788670" indent="-742950" eaLnBrk="1" fontAlgn="auto" hangingPunct="1">
              <a:lnSpc>
                <a:spcPct val="90000"/>
              </a:lnSpc>
              <a:spcAft>
                <a:spcPts val="0"/>
              </a:spcAft>
              <a:buFont typeface="+mj-lt"/>
              <a:buAutoNum type="arabicPeriod"/>
              <a:defRPr/>
            </a:pPr>
            <a:r>
              <a:rPr lang="en-US" sz="6000" dirty="0" smtClean="0"/>
              <a:t>Line</a:t>
            </a:r>
          </a:p>
          <a:p>
            <a:pPr marL="788670" indent="-742950" eaLnBrk="1" fontAlgn="auto" hangingPunct="1">
              <a:lnSpc>
                <a:spcPct val="90000"/>
              </a:lnSpc>
              <a:spcAft>
                <a:spcPts val="0"/>
              </a:spcAft>
              <a:buFont typeface="+mj-lt"/>
              <a:buAutoNum type="arabicPeriod"/>
              <a:defRPr/>
            </a:pPr>
            <a:r>
              <a:rPr lang="en-US" sz="6000" dirty="0" smtClean="0">
                <a:latin typeface="Swis721 BlkOul BT" pitchFamily="82" charset="0"/>
              </a:rPr>
              <a:t>Form</a:t>
            </a:r>
          </a:p>
          <a:p>
            <a:pPr marL="788670" indent="-742950" eaLnBrk="1" fontAlgn="auto" hangingPunct="1">
              <a:lnSpc>
                <a:spcPct val="90000"/>
              </a:lnSpc>
              <a:spcAft>
                <a:spcPts val="0"/>
              </a:spcAft>
              <a:buFont typeface="+mj-lt"/>
              <a:buAutoNum type="arabicPeriod"/>
              <a:defRPr/>
            </a:pPr>
            <a:r>
              <a:rPr lang="en-US" sz="6000" dirty="0" smtClean="0">
                <a:latin typeface="Bertram LET" pitchFamily="2" charset="0"/>
              </a:rPr>
              <a:t>Space</a:t>
            </a:r>
          </a:p>
          <a:p>
            <a:pPr marL="788670" indent="-742950" eaLnBrk="1" fontAlgn="auto" hangingPunct="1">
              <a:lnSpc>
                <a:spcPct val="90000"/>
              </a:lnSpc>
              <a:spcAft>
                <a:spcPts val="0"/>
              </a:spcAft>
              <a:buFont typeface="+mj-lt"/>
              <a:buAutoNum type="arabicPeriod"/>
              <a:defRPr/>
            </a:pPr>
            <a:r>
              <a:rPr lang="en-US" sz="6000" b="1" dirty="0" smtClean="0">
                <a:latin typeface="Rockwell Extra Bold" panose="02060903040505020403" pitchFamily="18" charset="0"/>
              </a:rPr>
              <a:t>Mass</a:t>
            </a:r>
          </a:p>
          <a:p>
            <a:pPr marL="960120" indent="-914400" eaLnBrk="1" fontAlgn="auto" hangingPunct="1">
              <a:lnSpc>
                <a:spcPct val="90000"/>
              </a:lnSpc>
              <a:spcAft>
                <a:spcPts val="0"/>
              </a:spcAft>
              <a:buFont typeface="+mj-lt"/>
              <a:buAutoNum type="arabicPeriod"/>
              <a:defRPr/>
            </a:pPr>
            <a:r>
              <a:rPr lang="en-US" sz="6000" b="1" dirty="0" smtClean="0">
                <a:latin typeface="Blackadder ITC" pitchFamily="82" charset="0"/>
              </a:rPr>
              <a:t>Texture</a:t>
            </a:r>
          </a:p>
          <a:p>
            <a:pPr marL="960120" indent="-914400" eaLnBrk="1" fontAlgn="auto" hangingPunct="1">
              <a:lnSpc>
                <a:spcPct val="90000"/>
              </a:lnSpc>
              <a:spcAft>
                <a:spcPts val="0"/>
              </a:spcAft>
              <a:buFont typeface="+mj-lt"/>
              <a:buAutoNum type="arabicPeriod"/>
              <a:defRPr/>
            </a:pPr>
            <a:r>
              <a:rPr lang="en-US" sz="6000" dirty="0" smtClean="0">
                <a:solidFill>
                  <a:srgbClr val="FF0000"/>
                </a:solidFill>
                <a:effectLst>
                  <a:outerShdw blurRad="38100" dist="38100" dir="2700000" algn="tl">
                    <a:srgbClr val="000000">
                      <a:alpha val="43137"/>
                    </a:srgbClr>
                  </a:outerShdw>
                </a:effectLst>
              </a:rPr>
              <a:t>C</a:t>
            </a:r>
            <a:r>
              <a:rPr lang="en-US" sz="6000" dirty="0" smtClean="0">
                <a:solidFill>
                  <a:srgbClr val="00B050"/>
                </a:solidFill>
                <a:effectLst>
                  <a:outerShdw blurRad="38100" dist="38100" dir="2700000" algn="tl">
                    <a:srgbClr val="000000">
                      <a:alpha val="43137"/>
                    </a:srgbClr>
                  </a:outerShdw>
                </a:effectLst>
              </a:rPr>
              <a:t>o</a:t>
            </a:r>
            <a:r>
              <a:rPr lang="en-US" sz="6000" dirty="0" smtClean="0">
                <a:solidFill>
                  <a:srgbClr val="0000FF"/>
                </a:solidFill>
                <a:effectLst>
                  <a:outerShdw blurRad="38100" dist="38100" dir="2700000" algn="tl">
                    <a:srgbClr val="000000">
                      <a:alpha val="43137"/>
                    </a:srgbClr>
                  </a:outerShdw>
                </a:effectLst>
              </a:rPr>
              <a:t>l</a:t>
            </a:r>
            <a:r>
              <a:rPr lang="en-US" sz="6000" dirty="0" smtClean="0">
                <a:solidFill>
                  <a:srgbClr val="7030A0"/>
                </a:solidFill>
                <a:effectLst>
                  <a:outerShdw blurRad="38100" dist="38100" dir="2700000" algn="tl">
                    <a:srgbClr val="000000">
                      <a:alpha val="43137"/>
                    </a:srgbClr>
                  </a:outerShdw>
                </a:effectLst>
              </a:rPr>
              <a:t>o</a:t>
            </a:r>
            <a:r>
              <a:rPr lang="en-US" sz="6000" dirty="0" smtClean="0">
                <a:solidFill>
                  <a:srgbClr val="FFC000"/>
                </a:solidFill>
                <a:effectLst>
                  <a:outerShdw blurRad="38100" dist="38100" dir="2700000" algn="tl">
                    <a:srgbClr val="000000">
                      <a:alpha val="43137"/>
                    </a:srgbClr>
                  </a:outerShdw>
                </a:effectLst>
              </a:rPr>
              <a:t>r</a:t>
            </a:r>
          </a:p>
        </p:txBody>
      </p:sp>
      <p:pic>
        <p:nvPicPr>
          <p:cNvPr id="5"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l="31024" t="75661" r="46384" b="11684"/>
          <a:stretch>
            <a:fillRect/>
          </a:stretch>
        </p:blipFill>
        <p:spPr bwMode="auto">
          <a:xfrm>
            <a:off x="5757333" y="4358430"/>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a:grayscl/>
            <a:extLst>
              <a:ext uri="{28A0092B-C50C-407E-A947-70E740481C1C}">
                <a14:useLocalDpi xmlns:a14="http://schemas.microsoft.com/office/drawing/2010/main" val="0"/>
              </a:ext>
            </a:extLst>
          </a:blip>
          <a:srcRect l="30717" t="63644" r="48172" b="24614"/>
          <a:stretch>
            <a:fillRect/>
          </a:stretch>
        </p:blipFill>
        <p:spPr bwMode="auto">
          <a:xfrm>
            <a:off x="5731933" y="3305387"/>
            <a:ext cx="2057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l="31129" t="48926" r="48421" b="39333"/>
          <a:stretch>
            <a:fillRect/>
          </a:stretch>
        </p:blipFill>
        <p:spPr bwMode="auto">
          <a:xfrm>
            <a:off x="5579533" y="2229380"/>
            <a:ext cx="220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l="35870" t="37267" r="54893" b="54907"/>
          <a:stretch>
            <a:fillRect/>
          </a:stretch>
        </p:blipFill>
        <p:spPr bwMode="auto">
          <a:xfrm>
            <a:off x="6019800" y="1257407"/>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2">
            <a:grayscl/>
            <a:extLst>
              <a:ext uri="{28A0092B-C50C-407E-A947-70E740481C1C}">
                <a14:useLocalDpi xmlns:a14="http://schemas.microsoft.com/office/drawing/2010/main" val="0"/>
              </a:ext>
            </a:extLst>
          </a:blip>
          <a:srcRect l="35280" t="29286" r="54164" b="65822"/>
          <a:stretch>
            <a:fillRect/>
          </a:stretch>
        </p:blipFill>
        <p:spPr bwMode="auto">
          <a:xfrm>
            <a:off x="5638800" y="647701"/>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l="31024" t="75661" r="46384" b="11684"/>
          <a:stretch>
            <a:fillRect/>
          </a:stretch>
        </p:blipFill>
        <p:spPr bwMode="auto">
          <a:xfrm>
            <a:off x="6019800" y="5437083"/>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0470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07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075">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 calcmode="lin" valueType="num">
                                      <p:cBhvr>
                                        <p:cTn id="17"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19" dur="500" fill="hold"/>
                                        <p:tgtEl>
                                          <p:spTgt spid="3075">
                                            <p:txEl>
                                              <p:pRg st="1" end="1"/>
                                            </p:txEl>
                                          </p:spTgt>
                                        </p:tgtEl>
                                        <p:attrNameLst>
                                          <p:attrName>style.rotation</p:attrName>
                                        </p:attrNameLst>
                                      </p:cBhvr>
                                      <p:tavLst>
                                        <p:tav tm="0">
                                          <p:val>
                                            <p:fltVal val="360"/>
                                          </p:val>
                                        </p:tav>
                                        <p:tav tm="100000">
                                          <p:val>
                                            <p:fltVal val="0"/>
                                          </p:val>
                                        </p:tav>
                                      </p:tavLst>
                                    </p:anim>
                                    <p:animEffect transition="in" filter="fade">
                                      <p:cBhvr>
                                        <p:cTn id="20" dur="500"/>
                                        <p:tgtEl>
                                          <p:spTgt spid="3075">
                                            <p:txEl>
                                              <p:pRg st="1" end="1"/>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p:cTn id="27"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075">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075">
                                            <p:txEl>
                                              <p:pRg st="2" end="2"/>
                                            </p:tx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3075">
                                            <p:txEl>
                                              <p:pRg st="3" end="3"/>
                                            </p:txEl>
                                          </p:spTgt>
                                        </p:tgtEl>
                                        <p:attrNameLst>
                                          <p:attrName>style.visibility</p:attrName>
                                        </p:attrNameLst>
                                      </p:cBhvr>
                                      <p:to>
                                        <p:strVal val="visible"/>
                                      </p:to>
                                    </p:set>
                                    <p:anim calcmode="lin" valueType="num">
                                      <p:cBhvr>
                                        <p:cTn id="37"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3075">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3075">
                                            <p:txEl>
                                              <p:pRg st="3" end="3"/>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075">
                                            <p:txEl>
                                              <p:pRg st="4" end="4"/>
                                            </p:txEl>
                                          </p:spTgt>
                                        </p:tgtEl>
                                        <p:attrNameLst>
                                          <p:attrName>style.visibility</p:attrName>
                                        </p:attrNameLst>
                                      </p:cBhvr>
                                      <p:to>
                                        <p:strVal val="visible"/>
                                      </p:to>
                                    </p:set>
                                    <p:anim calcmode="lin" valueType="num">
                                      <p:cBhvr>
                                        <p:cTn id="47"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07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075">
                                            <p:txEl>
                                              <p:pRg st="4" end="4"/>
                                            </p:txEl>
                                          </p:spTgt>
                                        </p:tgtEl>
                                      </p:cBhvr>
                                    </p:animEffec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3075">
                                            <p:txEl>
                                              <p:pRg st="5" end="5"/>
                                            </p:txEl>
                                          </p:spTgt>
                                        </p:tgtEl>
                                        <p:attrNameLst>
                                          <p:attrName>style.visibility</p:attrName>
                                        </p:attrNameLst>
                                      </p:cBhvr>
                                      <p:to>
                                        <p:strVal val="visible"/>
                                      </p:to>
                                    </p:set>
                                    <p:anim calcmode="lin" valueType="num">
                                      <p:cBhvr>
                                        <p:cTn id="57"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3075">
                                            <p:txEl>
                                              <p:pRg st="5" end="5"/>
                                            </p:txEl>
                                          </p:spTgt>
                                        </p:tgtEl>
                                        <p:attrNameLst>
                                          <p:attrName>style.rotation</p:attrName>
                                        </p:attrNameLst>
                                      </p:cBhvr>
                                      <p:tavLst>
                                        <p:tav tm="0">
                                          <p:val>
                                            <p:fltVal val="360"/>
                                          </p:val>
                                        </p:tav>
                                        <p:tav tm="100000">
                                          <p:val>
                                            <p:fltVal val="0"/>
                                          </p:val>
                                        </p:tav>
                                      </p:tavLst>
                                    </p:anim>
                                    <p:animEffect transition="in" filter="fade">
                                      <p:cBhvr>
                                        <p:cTn id="60" dur="500"/>
                                        <p:tgtEl>
                                          <p:spTgt spid="3075">
                                            <p:txEl>
                                              <p:pRg st="5" end="5"/>
                                            </p:txEl>
                                          </p:spTgt>
                                        </p:tgtEl>
                                      </p:cBhvr>
                                    </p:animEffec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FDBF9"/>
        </a:solidFill>
        <a:effectLst/>
      </p:bgPr>
    </p:bg>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endParaRPr lang="en-US"/>
          </a:p>
          <a:p>
            <a:r>
              <a:rPr lang="en-US"/>
              <a:t>© Goodheart-Willcox Co., Inc.</a:t>
            </a:r>
          </a:p>
        </p:txBody>
      </p:sp>
      <p:sp>
        <p:nvSpPr>
          <p:cNvPr id="16387" name="Footer Placeholder 4"/>
          <p:cNvSpPr>
            <a:spLocks noGrp="1"/>
          </p:cNvSpPr>
          <p:nvPr>
            <p:ph type="ftr" sz="quarter" idx="11"/>
          </p:nvPr>
        </p:nvSpPr>
        <p:spPr>
          <a:noFill/>
        </p:spPr>
        <p:txBody>
          <a:bodyPr/>
          <a:lstStyle/>
          <a:p>
            <a:endParaRPr lang="en-US"/>
          </a:p>
          <a:p>
            <a:endParaRPr lang="en-US"/>
          </a:p>
          <a:p>
            <a:r>
              <a:rPr lang="en-US"/>
              <a:t>              Permission granted to produce for educational use only.</a:t>
            </a:r>
          </a:p>
        </p:txBody>
      </p:sp>
      <p:sp>
        <p:nvSpPr>
          <p:cNvPr id="16388" name="Slide Number Placeholder 5"/>
          <p:cNvSpPr>
            <a:spLocks noGrp="1"/>
          </p:cNvSpPr>
          <p:nvPr>
            <p:ph type="sldNum" sz="quarter" idx="12"/>
          </p:nvPr>
        </p:nvSpPr>
        <p:spPr>
          <a:noFill/>
        </p:spPr>
        <p:txBody>
          <a:bodyPr/>
          <a:lstStyle/>
          <a:p>
            <a:fld id="{44BC997C-D155-471C-A472-C7E08B8F9430}" type="slidenum">
              <a:rPr lang="en-US"/>
              <a:pPr/>
              <a:t>20</a:t>
            </a:fld>
            <a:endParaRPr lang="en-US"/>
          </a:p>
        </p:txBody>
      </p:sp>
      <p:sp>
        <p:nvSpPr>
          <p:cNvPr id="16389" name="Rectangle 2"/>
          <p:cNvSpPr>
            <a:spLocks noGrp="1" noChangeArrowheads="1"/>
          </p:cNvSpPr>
          <p:nvPr>
            <p:ph type="title"/>
          </p:nvPr>
        </p:nvSpPr>
        <p:spPr>
          <a:xfrm>
            <a:off x="457200" y="5410200"/>
            <a:ext cx="8183880" cy="1051560"/>
          </a:xfrm>
        </p:spPr>
        <p:txBody>
          <a:bodyPr/>
          <a:lstStyle/>
          <a:p>
            <a:r>
              <a:rPr lang="en-US" dirty="0" smtClean="0">
                <a:solidFill>
                  <a:srgbClr val="FFFF00"/>
                </a:solidFill>
              </a:rPr>
              <a:t>Yellow</a:t>
            </a:r>
          </a:p>
        </p:txBody>
      </p:sp>
      <p:sp>
        <p:nvSpPr>
          <p:cNvPr id="16390" name="Rectangle 3"/>
          <p:cNvSpPr>
            <a:spLocks noGrp="1" noChangeArrowheads="1"/>
          </p:cNvSpPr>
          <p:nvPr>
            <p:ph type="body" idx="1"/>
          </p:nvPr>
        </p:nvSpPr>
        <p:spPr/>
        <p:txBody>
          <a:bodyPr>
            <a:noAutofit/>
          </a:bodyPr>
          <a:lstStyle/>
          <a:p>
            <a:r>
              <a:rPr lang="en-US" sz="3600" b="1" dirty="0" smtClean="0">
                <a:solidFill>
                  <a:srgbClr val="FFF301"/>
                </a:solidFill>
                <a:effectLst>
                  <a:outerShdw blurRad="38100" dist="38100" dir="2700000" algn="tl">
                    <a:srgbClr val="000000">
                      <a:alpha val="43137"/>
                    </a:srgbClr>
                  </a:outerShdw>
                </a:effectLst>
              </a:rPr>
              <a:t>Yellow is cheerful, friendly, and warm</a:t>
            </a:r>
          </a:p>
          <a:p>
            <a:r>
              <a:rPr lang="en-US" sz="3600" b="1" dirty="0" smtClean="0">
                <a:solidFill>
                  <a:srgbClr val="FFF301"/>
                </a:solidFill>
                <a:effectLst>
                  <a:outerShdw blurRad="38100" dist="38100" dir="2700000" algn="tl">
                    <a:srgbClr val="000000">
                      <a:alpha val="43137"/>
                    </a:srgbClr>
                  </a:outerShdw>
                </a:effectLst>
              </a:rPr>
              <a:t>Yellow is associated with happiness, sunlight, prosperity, cowardice, and wisdom</a:t>
            </a:r>
          </a:p>
          <a:p>
            <a:r>
              <a:rPr lang="en-US" sz="3600" b="1" dirty="0" smtClean="0">
                <a:solidFill>
                  <a:srgbClr val="FFF301"/>
                </a:solidFill>
                <a:effectLst>
                  <a:outerShdw blurRad="38100" dist="38100" dir="2700000" algn="tl">
                    <a:srgbClr val="000000">
                      <a:alpha val="43137"/>
                    </a:srgbClr>
                  </a:outerShdw>
                </a:effectLst>
              </a:rPr>
              <a:t>Yellow makes a room appear light and airy.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 calcmode="lin" valueType="num">
                                      <p:cBhvr additive="base">
                                        <p:cTn id="7" dur="5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xEl>
                                              <p:pRg st="1" end="1"/>
                                            </p:txEl>
                                          </p:spTgt>
                                        </p:tgtEl>
                                        <p:attrNameLst>
                                          <p:attrName>style.visibility</p:attrName>
                                        </p:attrNameLst>
                                      </p:cBhvr>
                                      <p:to>
                                        <p:strVal val="visible"/>
                                      </p:to>
                                    </p:set>
                                    <p:anim calcmode="lin" valueType="num">
                                      <p:cBhvr additive="base">
                                        <p:cTn id="13" dur="5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90">
                                            <p:txEl>
                                              <p:pRg st="2" end="2"/>
                                            </p:txEl>
                                          </p:spTgt>
                                        </p:tgtEl>
                                        <p:attrNameLst>
                                          <p:attrName>style.visibility</p:attrName>
                                        </p:attrNameLst>
                                      </p:cBhvr>
                                      <p:to>
                                        <p:strVal val="visible"/>
                                      </p:to>
                                    </p:set>
                                    <p:anim calcmode="lin" valueType="num">
                                      <p:cBhvr additive="base">
                                        <p:cTn id="19" dur="5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endParaRPr lang="en-US"/>
          </a:p>
          <a:p>
            <a:r>
              <a:rPr lang="en-US"/>
              <a:t>© Goodheart-Willcox Co., Inc.</a:t>
            </a:r>
          </a:p>
        </p:txBody>
      </p:sp>
      <p:sp>
        <p:nvSpPr>
          <p:cNvPr id="18435" name="Footer Placeholder 4"/>
          <p:cNvSpPr>
            <a:spLocks noGrp="1"/>
          </p:cNvSpPr>
          <p:nvPr>
            <p:ph type="ftr" sz="quarter" idx="11"/>
          </p:nvPr>
        </p:nvSpPr>
        <p:spPr>
          <a:noFill/>
        </p:spPr>
        <p:txBody>
          <a:bodyPr/>
          <a:lstStyle/>
          <a:p>
            <a:endParaRPr lang="en-US"/>
          </a:p>
          <a:p>
            <a:endParaRPr lang="en-US"/>
          </a:p>
          <a:p>
            <a:r>
              <a:rPr lang="en-US"/>
              <a:t>              Permission granted to produce for educational use only.</a:t>
            </a:r>
          </a:p>
        </p:txBody>
      </p:sp>
      <p:sp>
        <p:nvSpPr>
          <p:cNvPr id="18436" name="Slide Number Placeholder 5"/>
          <p:cNvSpPr>
            <a:spLocks noGrp="1"/>
          </p:cNvSpPr>
          <p:nvPr>
            <p:ph type="sldNum" sz="quarter" idx="12"/>
          </p:nvPr>
        </p:nvSpPr>
        <p:spPr>
          <a:noFill/>
        </p:spPr>
        <p:txBody>
          <a:bodyPr/>
          <a:lstStyle/>
          <a:p>
            <a:fld id="{6F32E78E-AD7F-4ECA-8261-7A6672BFF085}" type="slidenum">
              <a:rPr lang="en-US"/>
              <a:pPr/>
              <a:t>21</a:t>
            </a:fld>
            <a:endParaRPr lang="en-US"/>
          </a:p>
        </p:txBody>
      </p:sp>
      <p:sp>
        <p:nvSpPr>
          <p:cNvPr id="18437" name="Rectangle 2"/>
          <p:cNvSpPr>
            <a:spLocks noGrp="1" noChangeArrowheads="1"/>
          </p:cNvSpPr>
          <p:nvPr>
            <p:ph type="title"/>
          </p:nvPr>
        </p:nvSpPr>
        <p:spPr>
          <a:xfrm>
            <a:off x="457200" y="5486400"/>
            <a:ext cx="8183880" cy="1051560"/>
          </a:xfrm>
        </p:spPr>
        <p:txBody>
          <a:bodyPr/>
          <a:lstStyle/>
          <a:p>
            <a:r>
              <a:rPr lang="en-US" dirty="0" smtClean="0">
                <a:solidFill>
                  <a:schemeClr val="accent5">
                    <a:lumMod val="50000"/>
                  </a:schemeClr>
                </a:solidFill>
              </a:rPr>
              <a:t>Green</a:t>
            </a:r>
          </a:p>
        </p:txBody>
      </p:sp>
      <p:sp>
        <p:nvSpPr>
          <p:cNvPr id="18438" name="Rectangle 3"/>
          <p:cNvSpPr>
            <a:spLocks noGrp="1" noChangeArrowheads="1"/>
          </p:cNvSpPr>
          <p:nvPr>
            <p:ph type="body" idx="1"/>
          </p:nvPr>
        </p:nvSpPr>
        <p:spPr/>
        <p:txBody>
          <a:bodyPr>
            <a:noAutofit/>
          </a:bodyPr>
          <a:lstStyle/>
          <a:p>
            <a:r>
              <a:rPr lang="en-US" sz="4000" b="1" dirty="0" smtClean="0">
                <a:solidFill>
                  <a:schemeClr val="accent5">
                    <a:lumMod val="50000"/>
                  </a:schemeClr>
                </a:solidFill>
                <a:effectLst>
                  <a:outerShdw blurRad="38100" dist="38100" dir="2700000" algn="tl">
                    <a:srgbClr val="000000">
                      <a:alpha val="43137"/>
                    </a:srgbClr>
                  </a:outerShdw>
                </a:effectLst>
              </a:rPr>
              <a:t>Green is the color of nature</a:t>
            </a:r>
          </a:p>
          <a:p>
            <a:r>
              <a:rPr lang="en-US" sz="4000" b="1" dirty="0" smtClean="0">
                <a:solidFill>
                  <a:schemeClr val="accent5">
                    <a:lumMod val="50000"/>
                  </a:schemeClr>
                </a:solidFill>
                <a:effectLst>
                  <a:outerShdw blurRad="38100" dist="38100" dir="2700000" algn="tl">
                    <a:srgbClr val="000000">
                      <a:alpha val="43137"/>
                    </a:srgbClr>
                  </a:outerShdw>
                </a:effectLst>
              </a:rPr>
              <a:t>Green is refreshing, cool, peaceful, and friendly</a:t>
            </a:r>
          </a:p>
          <a:p>
            <a:r>
              <a:rPr lang="en-US" sz="4000" b="1" dirty="0" smtClean="0">
                <a:solidFill>
                  <a:schemeClr val="accent5">
                    <a:lumMod val="50000"/>
                  </a:schemeClr>
                </a:solidFill>
                <a:effectLst>
                  <a:outerShdw blurRad="38100" dist="38100" dir="2700000" algn="tl">
                    <a:srgbClr val="000000">
                      <a:alpha val="43137"/>
                    </a:srgbClr>
                  </a:outerShdw>
                </a:effectLst>
              </a:rPr>
              <a:t>Green is often associated with hope, envy, and good luck.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 calcmode="lin" valueType="num">
                                      <p:cBhvr additive="base">
                                        <p:cTn id="7" dur="5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8">
                                            <p:txEl>
                                              <p:pRg st="1" end="1"/>
                                            </p:txEl>
                                          </p:spTgt>
                                        </p:tgtEl>
                                        <p:attrNameLst>
                                          <p:attrName>style.visibility</p:attrName>
                                        </p:attrNameLst>
                                      </p:cBhvr>
                                      <p:to>
                                        <p:strVal val="visible"/>
                                      </p:to>
                                    </p:set>
                                    <p:anim calcmode="lin" valueType="num">
                                      <p:cBhvr additive="base">
                                        <p:cTn id="13" dur="500" fill="hold"/>
                                        <p:tgtEl>
                                          <p:spTgt spid="184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8">
                                            <p:txEl>
                                              <p:pRg st="2" end="2"/>
                                            </p:txEl>
                                          </p:spTgt>
                                        </p:tgtEl>
                                        <p:attrNameLst>
                                          <p:attrName>style.visibility</p:attrName>
                                        </p:attrNameLst>
                                      </p:cBhvr>
                                      <p:to>
                                        <p:strVal val="visible"/>
                                      </p:to>
                                    </p:set>
                                    <p:anim calcmode="lin" valueType="num">
                                      <p:cBhvr additive="base">
                                        <p:cTn id="19" dur="500" fill="hold"/>
                                        <p:tgtEl>
                                          <p:spTgt spid="184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endParaRPr lang="en-US"/>
          </a:p>
          <a:p>
            <a:r>
              <a:rPr lang="en-US"/>
              <a:t>© Goodheart-Willcox Co., Inc.</a:t>
            </a:r>
          </a:p>
        </p:txBody>
      </p:sp>
      <p:sp>
        <p:nvSpPr>
          <p:cNvPr id="20483" name="Footer Placeholder 4"/>
          <p:cNvSpPr>
            <a:spLocks noGrp="1"/>
          </p:cNvSpPr>
          <p:nvPr>
            <p:ph type="ftr" sz="quarter" idx="11"/>
          </p:nvPr>
        </p:nvSpPr>
        <p:spPr>
          <a:noFill/>
        </p:spPr>
        <p:txBody>
          <a:bodyPr/>
          <a:lstStyle/>
          <a:p>
            <a:endParaRPr lang="en-US"/>
          </a:p>
          <a:p>
            <a:endParaRPr lang="en-US"/>
          </a:p>
          <a:p>
            <a:r>
              <a:rPr lang="en-US"/>
              <a:t>              Permission granted to produce for educational use only.</a:t>
            </a:r>
          </a:p>
        </p:txBody>
      </p:sp>
      <p:sp>
        <p:nvSpPr>
          <p:cNvPr id="20484" name="Slide Number Placeholder 5"/>
          <p:cNvSpPr>
            <a:spLocks noGrp="1"/>
          </p:cNvSpPr>
          <p:nvPr>
            <p:ph type="sldNum" sz="quarter" idx="12"/>
          </p:nvPr>
        </p:nvSpPr>
        <p:spPr>
          <a:noFill/>
        </p:spPr>
        <p:txBody>
          <a:bodyPr/>
          <a:lstStyle/>
          <a:p>
            <a:fld id="{36B2F1BF-B65B-4CD7-9DED-CE7AD582BF6E}" type="slidenum">
              <a:rPr lang="en-US"/>
              <a:pPr/>
              <a:t>22</a:t>
            </a:fld>
            <a:endParaRPr lang="en-US"/>
          </a:p>
        </p:txBody>
      </p:sp>
      <p:sp>
        <p:nvSpPr>
          <p:cNvPr id="20485" name="Rectangle 2"/>
          <p:cNvSpPr>
            <a:spLocks noGrp="1" noChangeArrowheads="1"/>
          </p:cNvSpPr>
          <p:nvPr>
            <p:ph type="title"/>
          </p:nvPr>
        </p:nvSpPr>
        <p:spPr>
          <a:xfrm>
            <a:off x="457200" y="5486400"/>
            <a:ext cx="8183880" cy="1051560"/>
          </a:xfrm>
        </p:spPr>
        <p:txBody>
          <a:bodyPr/>
          <a:lstStyle/>
          <a:p>
            <a:r>
              <a:rPr lang="en-US" dirty="0" smtClean="0">
                <a:solidFill>
                  <a:srgbClr val="0070C0"/>
                </a:solidFill>
              </a:rPr>
              <a:t>Blue</a:t>
            </a:r>
          </a:p>
        </p:txBody>
      </p:sp>
      <p:sp>
        <p:nvSpPr>
          <p:cNvPr id="20486" name="Rectangle 3"/>
          <p:cNvSpPr>
            <a:spLocks noGrp="1" noChangeArrowheads="1"/>
          </p:cNvSpPr>
          <p:nvPr>
            <p:ph type="body" idx="1"/>
          </p:nvPr>
        </p:nvSpPr>
        <p:spPr/>
        <p:txBody>
          <a:bodyPr>
            <a:normAutofit/>
          </a:bodyPr>
          <a:lstStyle/>
          <a:p>
            <a:pPr>
              <a:lnSpc>
                <a:spcPct val="90000"/>
              </a:lnSpc>
            </a:pPr>
            <a:r>
              <a:rPr lang="en-US" sz="4000" b="1" dirty="0" smtClean="0">
                <a:solidFill>
                  <a:srgbClr val="0070C0"/>
                </a:solidFill>
                <a:effectLst>
                  <a:outerShdw blurRad="38100" dist="38100" dir="2700000" algn="tl">
                    <a:srgbClr val="000000">
                      <a:alpha val="43137"/>
                    </a:srgbClr>
                  </a:outerShdw>
                </a:effectLst>
              </a:rPr>
              <a:t>Blue is cool, calm, and reserved</a:t>
            </a:r>
          </a:p>
          <a:p>
            <a:pPr>
              <a:lnSpc>
                <a:spcPct val="90000"/>
              </a:lnSpc>
            </a:pPr>
            <a:r>
              <a:rPr lang="en-US" sz="4000" b="1" dirty="0" smtClean="0">
                <a:solidFill>
                  <a:srgbClr val="0070C0"/>
                </a:solidFill>
                <a:effectLst>
                  <a:outerShdw blurRad="38100" dist="38100" dir="2700000" algn="tl">
                    <a:srgbClr val="000000">
                      <a:alpha val="43137"/>
                    </a:srgbClr>
                  </a:outerShdw>
                </a:effectLst>
              </a:rPr>
              <a:t>Blue communicates serenity, tranquility, and formality</a:t>
            </a:r>
          </a:p>
          <a:p>
            <a:pPr>
              <a:lnSpc>
                <a:spcPct val="90000"/>
              </a:lnSpc>
            </a:pPr>
            <a:r>
              <a:rPr lang="en-US" sz="4000" b="1" dirty="0" smtClean="0">
                <a:solidFill>
                  <a:srgbClr val="0070C0"/>
                </a:solidFill>
                <a:effectLst>
                  <a:outerShdw blurRad="38100" dist="38100" dir="2700000" algn="tl">
                    <a:srgbClr val="000000">
                      <a:alpha val="43137"/>
                    </a:srgbClr>
                  </a:outerShdw>
                </a:effectLst>
              </a:rPr>
              <a:t>Blue can be depressing if too much is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additive="base">
                                        <p:cTn id="7"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xEl>
                                              <p:pRg st="1" end="1"/>
                                            </p:txEl>
                                          </p:spTgt>
                                        </p:tgtEl>
                                        <p:attrNameLst>
                                          <p:attrName>style.visibility</p:attrName>
                                        </p:attrNameLst>
                                      </p:cBhvr>
                                      <p:to>
                                        <p:strVal val="visible"/>
                                      </p:to>
                                    </p:set>
                                    <p:anim calcmode="lin" valueType="num">
                                      <p:cBhvr additive="base">
                                        <p:cTn id="13" dur="500" fill="hold"/>
                                        <p:tgtEl>
                                          <p:spTgt spid="204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6">
                                            <p:txEl>
                                              <p:pRg st="2" end="2"/>
                                            </p:txEl>
                                          </p:spTgt>
                                        </p:tgtEl>
                                        <p:attrNameLst>
                                          <p:attrName>style.visibility</p:attrName>
                                        </p:attrNameLst>
                                      </p:cBhvr>
                                      <p:to>
                                        <p:strVal val="visible"/>
                                      </p:to>
                                    </p:set>
                                    <p:anim calcmode="lin" valueType="num">
                                      <p:cBhvr additive="base">
                                        <p:cTn id="19" dur="500" fill="hold"/>
                                        <p:tgtEl>
                                          <p:spTgt spid="204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endParaRPr lang="en-US"/>
          </a:p>
          <a:p>
            <a:r>
              <a:rPr lang="en-US"/>
              <a:t>© Goodheart-Willcox Co., Inc.</a:t>
            </a:r>
          </a:p>
        </p:txBody>
      </p:sp>
      <p:sp>
        <p:nvSpPr>
          <p:cNvPr id="22531" name="Footer Placeholder 4"/>
          <p:cNvSpPr>
            <a:spLocks noGrp="1"/>
          </p:cNvSpPr>
          <p:nvPr>
            <p:ph type="ftr" sz="quarter" idx="11"/>
          </p:nvPr>
        </p:nvSpPr>
        <p:spPr>
          <a:noFill/>
        </p:spPr>
        <p:txBody>
          <a:bodyPr/>
          <a:lstStyle/>
          <a:p>
            <a:endParaRPr lang="en-US"/>
          </a:p>
          <a:p>
            <a:endParaRPr lang="en-US"/>
          </a:p>
          <a:p>
            <a:r>
              <a:rPr lang="en-US"/>
              <a:t>              Permission granted to produce for educational use only.</a:t>
            </a:r>
          </a:p>
        </p:txBody>
      </p:sp>
      <p:sp>
        <p:nvSpPr>
          <p:cNvPr id="22532" name="Slide Number Placeholder 5"/>
          <p:cNvSpPr>
            <a:spLocks noGrp="1"/>
          </p:cNvSpPr>
          <p:nvPr>
            <p:ph type="sldNum" sz="quarter" idx="12"/>
          </p:nvPr>
        </p:nvSpPr>
        <p:spPr>
          <a:noFill/>
        </p:spPr>
        <p:txBody>
          <a:bodyPr/>
          <a:lstStyle/>
          <a:p>
            <a:fld id="{4D8852FA-52CD-4135-8DAD-88F367946283}" type="slidenum">
              <a:rPr lang="en-US"/>
              <a:pPr/>
              <a:t>23</a:t>
            </a:fld>
            <a:endParaRPr lang="en-US"/>
          </a:p>
        </p:txBody>
      </p:sp>
      <p:sp>
        <p:nvSpPr>
          <p:cNvPr id="22533" name="Rectangle 2"/>
          <p:cNvSpPr>
            <a:spLocks noGrp="1" noChangeArrowheads="1"/>
          </p:cNvSpPr>
          <p:nvPr>
            <p:ph type="title"/>
          </p:nvPr>
        </p:nvSpPr>
        <p:spPr>
          <a:xfrm>
            <a:off x="533400" y="5486400"/>
            <a:ext cx="8183880" cy="1051560"/>
          </a:xfrm>
        </p:spPr>
        <p:txBody>
          <a:bodyPr/>
          <a:lstStyle/>
          <a:p>
            <a:r>
              <a:rPr lang="en-US" dirty="0" smtClean="0">
                <a:solidFill>
                  <a:srgbClr val="7030A0"/>
                </a:solidFill>
              </a:rPr>
              <a:t>Violet</a:t>
            </a:r>
          </a:p>
        </p:txBody>
      </p:sp>
      <p:sp>
        <p:nvSpPr>
          <p:cNvPr id="22534" name="Rectangle 3"/>
          <p:cNvSpPr>
            <a:spLocks noGrp="1" noChangeArrowheads="1"/>
          </p:cNvSpPr>
          <p:nvPr>
            <p:ph type="body" idx="1"/>
          </p:nvPr>
        </p:nvSpPr>
        <p:spPr>
          <a:xfrm>
            <a:off x="685800" y="533400"/>
            <a:ext cx="7772400" cy="4191000"/>
          </a:xfrm>
        </p:spPr>
        <p:txBody>
          <a:bodyPr>
            <a:normAutofit/>
          </a:bodyPr>
          <a:lstStyle/>
          <a:p>
            <a:r>
              <a:rPr lang="en-US" sz="4000" b="1" dirty="0" smtClean="0">
                <a:solidFill>
                  <a:srgbClr val="7030A0"/>
                </a:solidFill>
                <a:effectLst>
                  <a:outerShdw blurRad="38100" dist="38100" dir="2700000" algn="tl">
                    <a:srgbClr val="000000">
                      <a:alpha val="43137"/>
                    </a:srgbClr>
                  </a:outerShdw>
                </a:effectLst>
              </a:rPr>
              <a:t>Violet is the color of royalty, dignity, and mystery</a:t>
            </a:r>
          </a:p>
          <a:p>
            <a:r>
              <a:rPr lang="en-US" sz="4000" b="1" dirty="0" smtClean="0">
                <a:solidFill>
                  <a:srgbClr val="7030A0"/>
                </a:solidFill>
                <a:effectLst>
                  <a:outerShdw blurRad="38100" dist="38100" dir="2700000" algn="tl">
                    <a:srgbClr val="000000">
                      <a:alpha val="43137"/>
                    </a:srgbClr>
                  </a:outerShdw>
                </a:effectLst>
              </a:rPr>
              <a:t>Violet is dramatic.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 calcmode="lin" valueType="num">
                                      <p:cBhvr additive="base">
                                        <p:cTn id="7" dur="500" fill="hold"/>
                                        <p:tgtEl>
                                          <p:spTgt spid="225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4">
                                            <p:txEl>
                                              <p:pRg st="1" end="1"/>
                                            </p:txEl>
                                          </p:spTgt>
                                        </p:tgtEl>
                                        <p:attrNameLst>
                                          <p:attrName>style.visibility</p:attrName>
                                        </p:attrNameLst>
                                      </p:cBhvr>
                                      <p:to>
                                        <p:strVal val="visible"/>
                                      </p:to>
                                    </p:set>
                                    <p:anim calcmode="lin" valueType="num">
                                      <p:cBhvr additive="base">
                                        <p:cTn id="13" dur="500" fill="hold"/>
                                        <p:tgtEl>
                                          <p:spTgt spid="225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endParaRPr lang="en-US"/>
          </a:p>
          <a:p>
            <a:r>
              <a:rPr lang="en-US"/>
              <a:t>© Goodheart-Willcox Co., Inc.</a:t>
            </a:r>
          </a:p>
        </p:txBody>
      </p:sp>
      <p:sp>
        <p:nvSpPr>
          <p:cNvPr id="24579" name="Footer Placeholder 4"/>
          <p:cNvSpPr>
            <a:spLocks noGrp="1"/>
          </p:cNvSpPr>
          <p:nvPr>
            <p:ph type="ftr" sz="quarter" idx="11"/>
          </p:nvPr>
        </p:nvSpPr>
        <p:spPr>
          <a:noFill/>
        </p:spPr>
        <p:txBody>
          <a:bodyPr/>
          <a:lstStyle/>
          <a:p>
            <a:endParaRPr lang="en-US"/>
          </a:p>
          <a:p>
            <a:endParaRPr lang="en-US"/>
          </a:p>
          <a:p>
            <a:r>
              <a:rPr lang="en-US"/>
              <a:t>              Permission granted to produce for educational use only.</a:t>
            </a:r>
          </a:p>
        </p:txBody>
      </p:sp>
      <p:sp>
        <p:nvSpPr>
          <p:cNvPr id="24580" name="Slide Number Placeholder 5"/>
          <p:cNvSpPr>
            <a:spLocks noGrp="1"/>
          </p:cNvSpPr>
          <p:nvPr>
            <p:ph type="sldNum" sz="quarter" idx="12"/>
          </p:nvPr>
        </p:nvSpPr>
        <p:spPr>
          <a:noFill/>
        </p:spPr>
        <p:txBody>
          <a:bodyPr/>
          <a:lstStyle/>
          <a:p>
            <a:fld id="{0CD55694-DE8F-4E90-A67C-0B8E6F1F9245}" type="slidenum">
              <a:rPr lang="en-US"/>
              <a:pPr/>
              <a:t>24</a:t>
            </a:fld>
            <a:endParaRPr lang="en-US"/>
          </a:p>
        </p:txBody>
      </p:sp>
      <p:sp>
        <p:nvSpPr>
          <p:cNvPr id="24581" name="Rectangle 2"/>
          <p:cNvSpPr>
            <a:spLocks noGrp="1" noChangeArrowheads="1"/>
          </p:cNvSpPr>
          <p:nvPr>
            <p:ph type="title"/>
          </p:nvPr>
        </p:nvSpPr>
        <p:spPr>
          <a:xfrm>
            <a:off x="533400" y="5486400"/>
            <a:ext cx="8183880" cy="1051560"/>
          </a:xfrm>
        </p:spPr>
        <p:txBody>
          <a:bodyPr/>
          <a:lstStyle/>
          <a:p>
            <a:r>
              <a:rPr lang="en-US" dirty="0" smtClean="0">
                <a:solidFill>
                  <a:schemeClr val="tx1"/>
                </a:solidFill>
              </a:rPr>
              <a:t>Black</a:t>
            </a:r>
          </a:p>
        </p:txBody>
      </p:sp>
      <p:sp>
        <p:nvSpPr>
          <p:cNvPr id="24582" name="Rectangle 3"/>
          <p:cNvSpPr>
            <a:spLocks noGrp="1" noChangeArrowheads="1"/>
          </p:cNvSpPr>
          <p:nvPr>
            <p:ph type="body" idx="1"/>
          </p:nvPr>
        </p:nvSpPr>
        <p:spPr>
          <a:xfrm>
            <a:off x="609600" y="609600"/>
            <a:ext cx="7772400" cy="4191000"/>
          </a:xfrm>
        </p:spPr>
        <p:txBody>
          <a:bodyPr>
            <a:normAutofit/>
          </a:bodyPr>
          <a:lstStyle/>
          <a:p>
            <a:r>
              <a:rPr lang="en-US" sz="3200" b="1" dirty="0" smtClean="0"/>
              <a:t>Black is mysterious, severe, and dramatic</a:t>
            </a:r>
          </a:p>
          <a:p>
            <a:r>
              <a:rPr lang="en-US" sz="3200" b="1" dirty="0" smtClean="0"/>
              <a:t>Black symbolizes wisdom, evil, and death</a:t>
            </a:r>
          </a:p>
          <a:p>
            <a:r>
              <a:rPr lang="en-US" sz="3200" b="1" dirty="0" smtClean="0"/>
              <a:t>Black can be oppressive and claustrophobic in large amounts.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 calcmode="lin" valueType="num">
                                      <p:cBhvr additive="base">
                                        <p:cTn id="7"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2">
                                            <p:txEl>
                                              <p:pRg st="1" end="1"/>
                                            </p:txEl>
                                          </p:spTgt>
                                        </p:tgtEl>
                                        <p:attrNameLst>
                                          <p:attrName>style.visibility</p:attrName>
                                        </p:attrNameLst>
                                      </p:cBhvr>
                                      <p:to>
                                        <p:strVal val="visible"/>
                                      </p:to>
                                    </p:set>
                                    <p:anim calcmode="lin" valueType="num">
                                      <p:cBhvr additive="base">
                                        <p:cTn id="13" dur="5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2">
                                            <p:txEl>
                                              <p:pRg st="2" end="2"/>
                                            </p:txEl>
                                          </p:spTgt>
                                        </p:tgtEl>
                                        <p:attrNameLst>
                                          <p:attrName>style.visibility</p:attrName>
                                        </p:attrNameLst>
                                      </p:cBhvr>
                                      <p:to>
                                        <p:strVal val="visible"/>
                                      </p:to>
                                    </p:set>
                                    <p:anim calcmode="lin" valueType="num">
                                      <p:cBhvr additive="base">
                                        <p:cTn id="19" dur="500" fill="hold"/>
                                        <p:tgtEl>
                                          <p:spTgt spid="245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endParaRPr lang="en-US"/>
          </a:p>
          <a:p>
            <a:r>
              <a:rPr lang="en-US"/>
              <a:t>© Goodheart-Willcox Co., Inc.</a:t>
            </a:r>
          </a:p>
        </p:txBody>
      </p:sp>
      <p:sp>
        <p:nvSpPr>
          <p:cNvPr id="26627" name="Footer Placeholder 4"/>
          <p:cNvSpPr>
            <a:spLocks noGrp="1"/>
          </p:cNvSpPr>
          <p:nvPr>
            <p:ph type="ftr" sz="quarter" idx="11"/>
          </p:nvPr>
        </p:nvSpPr>
        <p:spPr>
          <a:noFill/>
        </p:spPr>
        <p:txBody>
          <a:bodyPr/>
          <a:lstStyle/>
          <a:p>
            <a:endParaRPr lang="en-US"/>
          </a:p>
          <a:p>
            <a:endParaRPr lang="en-US"/>
          </a:p>
          <a:p>
            <a:r>
              <a:rPr lang="en-US"/>
              <a:t>              Permission granted to produce for educational use only.</a:t>
            </a:r>
          </a:p>
        </p:txBody>
      </p:sp>
      <p:sp>
        <p:nvSpPr>
          <p:cNvPr id="26628" name="Slide Number Placeholder 5"/>
          <p:cNvSpPr>
            <a:spLocks noGrp="1"/>
          </p:cNvSpPr>
          <p:nvPr>
            <p:ph type="sldNum" sz="quarter" idx="12"/>
          </p:nvPr>
        </p:nvSpPr>
        <p:spPr>
          <a:noFill/>
        </p:spPr>
        <p:txBody>
          <a:bodyPr/>
          <a:lstStyle/>
          <a:p>
            <a:fld id="{042B8FD2-845F-4A77-95B3-312DD88FB373}" type="slidenum">
              <a:rPr lang="en-US"/>
              <a:pPr/>
              <a:t>25</a:t>
            </a:fld>
            <a:endParaRPr lang="en-US"/>
          </a:p>
        </p:txBody>
      </p:sp>
      <p:sp>
        <p:nvSpPr>
          <p:cNvPr id="26629" name="Rectangle 2"/>
          <p:cNvSpPr>
            <a:spLocks noGrp="1" noChangeArrowheads="1"/>
          </p:cNvSpPr>
          <p:nvPr>
            <p:ph type="title"/>
          </p:nvPr>
        </p:nvSpPr>
        <p:spPr>
          <a:xfrm>
            <a:off x="457200" y="5486400"/>
            <a:ext cx="8183880" cy="1051560"/>
          </a:xfrm>
          <a:solidFill>
            <a:schemeClr val="tx1"/>
          </a:solidFill>
        </p:spPr>
        <p:txBody>
          <a:bodyPr/>
          <a:lstStyle/>
          <a:p>
            <a:r>
              <a:rPr lang="en-US" dirty="0" smtClean="0">
                <a:solidFill>
                  <a:schemeClr val="bg1"/>
                </a:solidFill>
              </a:rPr>
              <a:t>White</a:t>
            </a:r>
          </a:p>
        </p:txBody>
      </p:sp>
      <p:sp>
        <p:nvSpPr>
          <p:cNvPr id="26630" name="Rectangle 3"/>
          <p:cNvSpPr>
            <a:spLocks noGrp="1" noChangeArrowheads="1"/>
          </p:cNvSpPr>
          <p:nvPr>
            <p:ph type="body" idx="1"/>
          </p:nvPr>
        </p:nvSpPr>
        <p:spPr>
          <a:xfrm>
            <a:off x="685800" y="838200"/>
            <a:ext cx="7772400" cy="4267200"/>
          </a:xfrm>
          <a:solidFill>
            <a:schemeClr val="tx1"/>
          </a:solidFill>
        </p:spPr>
        <p:txBody>
          <a:bodyPr>
            <a:normAutofit/>
          </a:bodyPr>
          <a:lstStyle/>
          <a:p>
            <a:pPr>
              <a:lnSpc>
                <a:spcPct val="90000"/>
              </a:lnSpc>
            </a:pPr>
            <a:r>
              <a:rPr lang="en-US" sz="4000" b="1" dirty="0" smtClean="0">
                <a:solidFill>
                  <a:schemeClr val="bg1"/>
                </a:solidFill>
              </a:rPr>
              <a:t>White is the symbol of youth, freshness, innocence, purity, faith, and peace.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13267" y="838201"/>
            <a:ext cx="8407400" cy="4833937"/>
          </a:xfrm>
        </p:spPr>
        <p:txBody>
          <a:bodyPr>
            <a:noAutofit/>
          </a:bodyPr>
          <a:lstStyle/>
          <a:p>
            <a:pPr marL="788670" indent="-742950" eaLnBrk="1" fontAlgn="auto" hangingPunct="1">
              <a:lnSpc>
                <a:spcPct val="90000"/>
              </a:lnSpc>
              <a:spcAft>
                <a:spcPts val="0"/>
              </a:spcAft>
              <a:buFont typeface="+mj-lt"/>
              <a:buAutoNum type="arabicPeriod"/>
              <a:defRPr/>
            </a:pPr>
            <a:r>
              <a:rPr lang="en-US" sz="6000" dirty="0" smtClean="0"/>
              <a:t>Line</a:t>
            </a:r>
          </a:p>
          <a:p>
            <a:pPr marL="788670" indent="-742950" eaLnBrk="1" fontAlgn="auto" hangingPunct="1">
              <a:lnSpc>
                <a:spcPct val="90000"/>
              </a:lnSpc>
              <a:spcAft>
                <a:spcPts val="0"/>
              </a:spcAft>
              <a:buFont typeface="+mj-lt"/>
              <a:buAutoNum type="arabicPeriod"/>
              <a:defRPr/>
            </a:pPr>
            <a:r>
              <a:rPr lang="en-US" sz="6000" dirty="0" smtClean="0">
                <a:latin typeface="Swis721 BlkOul BT" pitchFamily="82" charset="0"/>
              </a:rPr>
              <a:t>Form</a:t>
            </a:r>
          </a:p>
          <a:p>
            <a:pPr marL="788670" indent="-742950" eaLnBrk="1" fontAlgn="auto" hangingPunct="1">
              <a:lnSpc>
                <a:spcPct val="90000"/>
              </a:lnSpc>
              <a:spcAft>
                <a:spcPts val="0"/>
              </a:spcAft>
              <a:buFont typeface="+mj-lt"/>
              <a:buAutoNum type="arabicPeriod"/>
              <a:defRPr/>
            </a:pPr>
            <a:r>
              <a:rPr lang="en-US" sz="6000" dirty="0" smtClean="0">
                <a:latin typeface="Bertram LET" pitchFamily="2" charset="0"/>
              </a:rPr>
              <a:t>Space</a:t>
            </a:r>
          </a:p>
          <a:p>
            <a:pPr marL="788670" indent="-742950" eaLnBrk="1" fontAlgn="auto" hangingPunct="1">
              <a:lnSpc>
                <a:spcPct val="90000"/>
              </a:lnSpc>
              <a:spcAft>
                <a:spcPts val="0"/>
              </a:spcAft>
              <a:buFont typeface="+mj-lt"/>
              <a:buAutoNum type="arabicPeriod"/>
              <a:defRPr/>
            </a:pPr>
            <a:r>
              <a:rPr lang="en-US" sz="6000" b="1" dirty="0" smtClean="0">
                <a:latin typeface="Rockwell Extra Bold" panose="02060903040505020403" pitchFamily="18" charset="0"/>
              </a:rPr>
              <a:t>Mass</a:t>
            </a:r>
          </a:p>
          <a:p>
            <a:pPr marL="960120" indent="-914400" eaLnBrk="1" fontAlgn="auto" hangingPunct="1">
              <a:lnSpc>
                <a:spcPct val="90000"/>
              </a:lnSpc>
              <a:spcAft>
                <a:spcPts val="0"/>
              </a:spcAft>
              <a:buFont typeface="+mj-lt"/>
              <a:buAutoNum type="arabicPeriod"/>
              <a:defRPr/>
            </a:pPr>
            <a:r>
              <a:rPr lang="en-US" sz="6000" b="1" dirty="0" smtClean="0">
                <a:latin typeface="Blackadder ITC" pitchFamily="82" charset="0"/>
              </a:rPr>
              <a:t>Texture</a:t>
            </a:r>
          </a:p>
          <a:p>
            <a:pPr marL="960120" indent="-914400" eaLnBrk="1" fontAlgn="auto" hangingPunct="1">
              <a:lnSpc>
                <a:spcPct val="90000"/>
              </a:lnSpc>
              <a:spcAft>
                <a:spcPts val="0"/>
              </a:spcAft>
              <a:buFont typeface="+mj-lt"/>
              <a:buAutoNum type="arabicPeriod"/>
              <a:defRPr/>
            </a:pPr>
            <a:r>
              <a:rPr lang="en-US" sz="6000" dirty="0" smtClean="0">
                <a:solidFill>
                  <a:srgbClr val="FF0000"/>
                </a:solidFill>
                <a:effectLst>
                  <a:outerShdw blurRad="38100" dist="38100" dir="2700000" algn="tl">
                    <a:srgbClr val="000000">
                      <a:alpha val="43137"/>
                    </a:srgbClr>
                  </a:outerShdw>
                </a:effectLst>
              </a:rPr>
              <a:t>C</a:t>
            </a:r>
            <a:r>
              <a:rPr lang="en-US" sz="6000" dirty="0" smtClean="0">
                <a:solidFill>
                  <a:srgbClr val="00B050"/>
                </a:solidFill>
                <a:effectLst>
                  <a:outerShdw blurRad="38100" dist="38100" dir="2700000" algn="tl">
                    <a:srgbClr val="000000">
                      <a:alpha val="43137"/>
                    </a:srgbClr>
                  </a:outerShdw>
                </a:effectLst>
              </a:rPr>
              <a:t>o</a:t>
            </a:r>
            <a:r>
              <a:rPr lang="en-US" sz="6000" dirty="0" smtClean="0">
                <a:solidFill>
                  <a:srgbClr val="0000FF"/>
                </a:solidFill>
                <a:effectLst>
                  <a:outerShdw blurRad="38100" dist="38100" dir="2700000" algn="tl">
                    <a:srgbClr val="000000">
                      <a:alpha val="43137"/>
                    </a:srgbClr>
                  </a:outerShdw>
                </a:effectLst>
              </a:rPr>
              <a:t>l</a:t>
            </a:r>
            <a:r>
              <a:rPr lang="en-US" sz="6000" dirty="0" smtClean="0">
                <a:solidFill>
                  <a:srgbClr val="7030A0"/>
                </a:solidFill>
                <a:effectLst>
                  <a:outerShdw blurRad="38100" dist="38100" dir="2700000" algn="tl">
                    <a:srgbClr val="000000">
                      <a:alpha val="43137"/>
                    </a:srgbClr>
                  </a:outerShdw>
                </a:effectLst>
              </a:rPr>
              <a:t>o</a:t>
            </a:r>
            <a:r>
              <a:rPr lang="en-US" sz="6000" dirty="0" smtClean="0">
                <a:solidFill>
                  <a:srgbClr val="FFC000"/>
                </a:solidFill>
                <a:effectLst>
                  <a:outerShdw blurRad="38100" dist="38100" dir="2700000" algn="tl">
                    <a:srgbClr val="000000">
                      <a:alpha val="43137"/>
                    </a:srgbClr>
                  </a:outerShdw>
                </a:effectLst>
              </a:rPr>
              <a:t>r</a:t>
            </a:r>
          </a:p>
        </p:txBody>
      </p:sp>
      <p:pic>
        <p:nvPicPr>
          <p:cNvPr id="5"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l="31024" t="75661" r="46384" b="11684"/>
          <a:stretch>
            <a:fillRect/>
          </a:stretch>
        </p:blipFill>
        <p:spPr bwMode="auto">
          <a:xfrm>
            <a:off x="5757333" y="4358430"/>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a:grayscl/>
            <a:extLst>
              <a:ext uri="{28A0092B-C50C-407E-A947-70E740481C1C}">
                <a14:useLocalDpi xmlns:a14="http://schemas.microsoft.com/office/drawing/2010/main" val="0"/>
              </a:ext>
            </a:extLst>
          </a:blip>
          <a:srcRect l="30717" t="63644" r="48172" b="24614"/>
          <a:stretch>
            <a:fillRect/>
          </a:stretch>
        </p:blipFill>
        <p:spPr bwMode="auto">
          <a:xfrm>
            <a:off x="5731933" y="3305387"/>
            <a:ext cx="2057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l="31129" t="48926" r="48421" b="39333"/>
          <a:stretch>
            <a:fillRect/>
          </a:stretch>
        </p:blipFill>
        <p:spPr bwMode="auto">
          <a:xfrm>
            <a:off x="5579533" y="2229380"/>
            <a:ext cx="220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l="35870" t="37267" r="54893" b="54907"/>
          <a:stretch>
            <a:fillRect/>
          </a:stretch>
        </p:blipFill>
        <p:spPr bwMode="auto">
          <a:xfrm>
            <a:off x="6019800" y="1257407"/>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2">
            <a:grayscl/>
            <a:extLst>
              <a:ext uri="{28A0092B-C50C-407E-A947-70E740481C1C}">
                <a14:useLocalDpi xmlns:a14="http://schemas.microsoft.com/office/drawing/2010/main" val="0"/>
              </a:ext>
            </a:extLst>
          </a:blip>
          <a:srcRect l="35280" t="29286" r="54164" b="65822"/>
          <a:stretch>
            <a:fillRect/>
          </a:stretch>
        </p:blipFill>
        <p:spPr bwMode="auto">
          <a:xfrm>
            <a:off x="5638800" y="647701"/>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l="31024" t="75661" r="46384" b="11684"/>
          <a:stretch>
            <a:fillRect/>
          </a:stretch>
        </p:blipFill>
        <p:spPr bwMode="auto">
          <a:xfrm>
            <a:off x="6019800" y="5437083"/>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9694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07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075">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 calcmode="lin" valueType="num">
                                      <p:cBhvr>
                                        <p:cTn id="17"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19" dur="500" fill="hold"/>
                                        <p:tgtEl>
                                          <p:spTgt spid="3075">
                                            <p:txEl>
                                              <p:pRg st="1" end="1"/>
                                            </p:txEl>
                                          </p:spTgt>
                                        </p:tgtEl>
                                        <p:attrNameLst>
                                          <p:attrName>style.rotation</p:attrName>
                                        </p:attrNameLst>
                                      </p:cBhvr>
                                      <p:tavLst>
                                        <p:tav tm="0">
                                          <p:val>
                                            <p:fltVal val="360"/>
                                          </p:val>
                                        </p:tav>
                                        <p:tav tm="100000">
                                          <p:val>
                                            <p:fltVal val="0"/>
                                          </p:val>
                                        </p:tav>
                                      </p:tavLst>
                                    </p:anim>
                                    <p:animEffect transition="in" filter="fade">
                                      <p:cBhvr>
                                        <p:cTn id="20" dur="500"/>
                                        <p:tgtEl>
                                          <p:spTgt spid="3075">
                                            <p:txEl>
                                              <p:pRg st="1" end="1"/>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p:cTn id="27"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075">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075">
                                            <p:txEl>
                                              <p:pRg st="2" end="2"/>
                                            </p:tx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3075">
                                            <p:txEl>
                                              <p:pRg st="3" end="3"/>
                                            </p:txEl>
                                          </p:spTgt>
                                        </p:tgtEl>
                                        <p:attrNameLst>
                                          <p:attrName>style.visibility</p:attrName>
                                        </p:attrNameLst>
                                      </p:cBhvr>
                                      <p:to>
                                        <p:strVal val="visible"/>
                                      </p:to>
                                    </p:set>
                                    <p:anim calcmode="lin" valueType="num">
                                      <p:cBhvr>
                                        <p:cTn id="37"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3075">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3075">
                                            <p:txEl>
                                              <p:pRg st="3" end="3"/>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075">
                                            <p:txEl>
                                              <p:pRg st="4" end="4"/>
                                            </p:txEl>
                                          </p:spTgt>
                                        </p:tgtEl>
                                        <p:attrNameLst>
                                          <p:attrName>style.visibility</p:attrName>
                                        </p:attrNameLst>
                                      </p:cBhvr>
                                      <p:to>
                                        <p:strVal val="visible"/>
                                      </p:to>
                                    </p:set>
                                    <p:anim calcmode="lin" valueType="num">
                                      <p:cBhvr>
                                        <p:cTn id="47"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07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075">
                                            <p:txEl>
                                              <p:pRg st="4" end="4"/>
                                            </p:txEl>
                                          </p:spTgt>
                                        </p:tgtEl>
                                      </p:cBhvr>
                                    </p:animEffec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3075">
                                            <p:txEl>
                                              <p:pRg st="5" end="5"/>
                                            </p:txEl>
                                          </p:spTgt>
                                        </p:tgtEl>
                                        <p:attrNameLst>
                                          <p:attrName>style.visibility</p:attrName>
                                        </p:attrNameLst>
                                      </p:cBhvr>
                                      <p:to>
                                        <p:strVal val="visible"/>
                                      </p:to>
                                    </p:set>
                                    <p:anim calcmode="lin" valueType="num">
                                      <p:cBhvr>
                                        <p:cTn id="57"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3075">
                                            <p:txEl>
                                              <p:pRg st="5" end="5"/>
                                            </p:txEl>
                                          </p:spTgt>
                                        </p:tgtEl>
                                        <p:attrNameLst>
                                          <p:attrName>style.rotation</p:attrName>
                                        </p:attrNameLst>
                                      </p:cBhvr>
                                      <p:tavLst>
                                        <p:tav tm="0">
                                          <p:val>
                                            <p:fltVal val="360"/>
                                          </p:val>
                                        </p:tav>
                                        <p:tav tm="100000">
                                          <p:val>
                                            <p:fltVal val="0"/>
                                          </p:val>
                                        </p:tav>
                                      </p:tavLst>
                                    </p:anim>
                                    <p:animEffect transition="in" filter="fade">
                                      <p:cBhvr>
                                        <p:cTn id="60" dur="500"/>
                                        <p:tgtEl>
                                          <p:spTgt spid="3075">
                                            <p:txEl>
                                              <p:pRg st="5" end="5"/>
                                            </p:txEl>
                                          </p:spTgt>
                                        </p:tgtEl>
                                      </p:cBhvr>
                                    </p:animEffec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183880" cy="1051560"/>
          </a:xfrm>
        </p:spPr>
        <p:txBody>
          <a:bodyPr/>
          <a:lstStyle/>
          <a:p>
            <a:r>
              <a:rPr lang="en-US" dirty="0" smtClean="0"/>
              <a:t>Line</a:t>
            </a:r>
            <a:endParaRPr lang="en-US" dirty="0"/>
          </a:p>
        </p:txBody>
      </p:sp>
      <p:sp>
        <p:nvSpPr>
          <p:cNvPr id="3" name="Content Placeholder 2"/>
          <p:cNvSpPr>
            <a:spLocks noGrp="1"/>
          </p:cNvSpPr>
          <p:nvPr>
            <p:ph sz="half" idx="1"/>
          </p:nvPr>
        </p:nvSpPr>
        <p:spPr>
          <a:xfrm>
            <a:off x="331472" y="301752"/>
            <a:ext cx="8126728" cy="5337048"/>
          </a:xfrm>
        </p:spPr>
        <p:txBody>
          <a:bodyPr>
            <a:normAutofit/>
          </a:bodyPr>
          <a:lstStyle/>
          <a:p>
            <a:r>
              <a:rPr lang="en-US" sz="2800" dirty="0" smtClean="0"/>
              <a:t>Line– creates direction and movement</a:t>
            </a:r>
          </a:p>
          <a:p>
            <a:r>
              <a:rPr lang="en-US" sz="2800" dirty="0" smtClean="0"/>
              <a:t>Line communicates:</a:t>
            </a:r>
          </a:p>
          <a:p>
            <a:pPr lvl="1"/>
            <a:r>
              <a:rPr lang="en-US" sz="2800" b="1" dirty="0">
                <a:solidFill>
                  <a:srgbClr val="FF0000"/>
                </a:solidFill>
              </a:rPr>
              <a:t>h</a:t>
            </a:r>
            <a:r>
              <a:rPr lang="en-US" sz="2800" b="1" dirty="0" smtClean="0">
                <a:solidFill>
                  <a:srgbClr val="FF0000"/>
                </a:solidFill>
              </a:rPr>
              <a:t>orizontal</a:t>
            </a:r>
            <a:r>
              <a:rPr lang="en-US" sz="2800" dirty="0" smtClean="0">
                <a:solidFill>
                  <a:srgbClr val="FF0000"/>
                </a:solidFill>
              </a:rPr>
              <a:t> </a:t>
            </a:r>
            <a:r>
              <a:rPr lang="en-US" sz="2800" dirty="0" smtClean="0"/>
              <a:t>(</a:t>
            </a:r>
            <a:r>
              <a:rPr lang="en-US" sz="2800" dirty="0" smtClean="0"/>
              <a:t>relaxation)</a:t>
            </a:r>
          </a:p>
          <a:p>
            <a:pPr lvl="1"/>
            <a:r>
              <a:rPr lang="en-US" sz="2800" b="1" dirty="0" smtClean="0">
                <a:solidFill>
                  <a:srgbClr val="FF0000"/>
                </a:solidFill>
              </a:rPr>
              <a:t>vertical</a:t>
            </a:r>
            <a:r>
              <a:rPr lang="en-US" sz="2800" dirty="0" smtClean="0">
                <a:solidFill>
                  <a:srgbClr val="FF0000"/>
                </a:solidFill>
              </a:rPr>
              <a:t> </a:t>
            </a:r>
            <a:r>
              <a:rPr lang="en-US" sz="2800" dirty="0" smtClean="0"/>
              <a:t>(strength, </a:t>
            </a:r>
            <a:r>
              <a:rPr lang="en-US" sz="2800" dirty="0" smtClean="0"/>
              <a:t>dignity)</a:t>
            </a:r>
          </a:p>
          <a:p>
            <a:pPr lvl="1"/>
            <a:r>
              <a:rPr lang="en-US" sz="2800" b="1" dirty="0" smtClean="0">
                <a:solidFill>
                  <a:srgbClr val="FF0000"/>
                </a:solidFill>
              </a:rPr>
              <a:t>diagonal</a:t>
            </a:r>
            <a:r>
              <a:rPr lang="en-US" sz="2800" dirty="0" smtClean="0"/>
              <a:t> </a:t>
            </a:r>
            <a:r>
              <a:rPr lang="en-US" sz="2800" dirty="0" smtClean="0"/>
              <a:t>(</a:t>
            </a:r>
            <a:r>
              <a:rPr lang="en-US" sz="2800" dirty="0" smtClean="0"/>
              <a:t>action)</a:t>
            </a:r>
          </a:p>
          <a:p>
            <a:pPr lvl="1"/>
            <a:r>
              <a:rPr lang="en-US" sz="2800" b="1" dirty="0" smtClean="0">
                <a:solidFill>
                  <a:srgbClr val="FF0000"/>
                </a:solidFill>
              </a:rPr>
              <a:t>curved</a:t>
            </a:r>
            <a:r>
              <a:rPr lang="en-US" sz="2800" dirty="0" smtClean="0">
                <a:solidFill>
                  <a:srgbClr val="FF0000"/>
                </a:solidFill>
              </a:rPr>
              <a:t> </a:t>
            </a:r>
            <a:r>
              <a:rPr lang="en-US" sz="2800" dirty="0" smtClean="0"/>
              <a:t>(calmness, softness).</a:t>
            </a:r>
          </a:p>
          <a:p>
            <a:endParaRPr lang="en-US" dirty="0"/>
          </a:p>
        </p:txBody>
      </p:sp>
      <p:pic>
        <p:nvPicPr>
          <p:cNvPr id="6" name="Picture 6" descr="http://aceinteriordesign.weebly.com/uploads/1/0/3/9/10398472/2730459_orig.jpg?4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598" y="3429000"/>
            <a:ext cx="3168455" cy="29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920" y="5882640"/>
            <a:ext cx="8183880" cy="1051560"/>
          </a:xfrm>
        </p:spPr>
        <p:txBody>
          <a:bodyPr>
            <a:noAutofit/>
          </a:bodyPr>
          <a:lstStyle/>
          <a:p>
            <a:r>
              <a:rPr lang="en-US" dirty="0" smtClean="0"/>
              <a:t>Line</a:t>
            </a:r>
            <a:r>
              <a:rPr lang="en-US" sz="2800" dirty="0" smtClean="0"/>
              <a:t/>
            </a:r>
            <a:br>
              <a:rPr lang="en-US" sz="2800" dirty="0" smtClean="0"/>
            </a:br>
            <a:endParaRPr lang="en-US" sz="2800" dirty="0"/>
          </a:p>
        </p:txBody>
      </p:sp>
      <p:pic>
        <p:nvPicPr>
          <p:cNvPr id="8" name="Picture 5" descr="horizontal lines 2"/>
          <p:cNvPicPr>
            <a:picLocks noGrp="1" noChangeAspect="1" noChangeArrowheads="1"/>
          </p:cNvPicPr>
          <p:nvPr>
            <p:ph sz="half" idx="1"/>
          </p:nvPr>
        </p:nvPicPr>
        <p:blipFill>
          <a:blip r:embed="rId2" cstate="print"/>
          <a:stretch>
            <a:fillRect/>
          </a:stretch>
        </p:blipFill>
        <p:spPr bwMode="auto">
          <a:xfrm>
            <a:off x="514350" y="1145327"/>
            <a:ext cx="5200650" cy="4178300"/>
          </a:xfrm>
          <a:noFill/>
        </p:spPr>
      </p:pic>
      <p:sp>
        <p:nvSpPr>
          <p:cNvPr id="7" name="Text Placeholder 6"/>
          <p:cNvSpPr>
            <a:spLocks noGrp="1"/>
          </p:cNvSpPr>
          <p:nvPr>
            <p:ph sz="half" idx="2"/>
          </p:nvPr>
        </p:nvSpPr>
        <p:spPr>
          <a:xfrm>
            <a:off x="5638800" y="838200"/>
            <a:ext cx="3429000" cy="4876800"/>
          </a:xfrm>
        </p:spPr>
        <p:txBody>
          <a:bodyPr>
            <a:normAutofit lnSpcReduction="10000"/>
          </a:bodyPr>
          <a:lstStyle/>
          <a:p>
            <a:pPr>
              <a:spcBef>
                <a:spcPts val="1200"/>
              </a:spcBef>
              <a:spcAft>
                <a:spcPts val="1200"/>
              </a:spcAft>
              <a:buNone/>
            </a:pPr>
            <a:r>
              <a:rPr lang="en-US" sz="2400" dirty="0" smtClean="0"/>
              <a:t>The most pleasing effect will have:</a:t>
            </a:r>
            <a:endParaRPr lang="en-US" sz="2400" dirty="0" smtClean="0">
              <a:latin typeface="+mj-lt"/>
            </a:endParaRPr>
          </a:p>
          <a:p>
            <a:pPr>
              <a:spcBef>
                <a:spcPts val="1200"/>
              </a:spcBef>
              <a:spcAft>
                <a:spcPts val="1200"/>
              </a:spcAft>
              <a:buFont typeface="Arial" pitchFamily="34" charset="0"/>
              <a:buChar char="•"/>
            </a:pPr>
            <a:r>
              <a:rPr lang="en-US" sz="2400" dirty="0" smtClean="0">
                <a:latin typeface="+mj-lt"/>
              </a:rPr>
              <a:t>a balanced mixture of lines</a:t>
            </a:r>
          </a:p>
          <a:p>
            <a:pPr>
              <a:spcBef>
                <a:spcPts val="1200"/>
              </a:spcBef>
              <a:spcAft>
                <a:spcPts val="1200"/>
              </a:spcAft>
              <a:buFont typeface="Arial" pitchFamily="34" charset="0"/>
              <a:buChar char="•"/>
            </a:pPr>
            <a:r>
              <a:rPr lang="en-US" sz="2400" dirty="0" smtClean="0">
                <a:latin typeface="+mj-lt"/>
              </a:rPr>
              <a:t>one type of line taking the lead role</a:t>
            </a:r>
          </a:p>
          <a:p>
            <a:pPr>
              <a:spcBef>
                <a:spcPts val="1200"/>
              </a:spcBef>
              <a:spcAft>
                <a:spcPts val="1200"/>
              </a:spcAft>
              <a:buFont typeface="Arial" pitchFamily="34" charset="0"/>
              <a:buChar char="•"/>
            </a:pPr>
            <a:r>
              <a:rPr lang="en-US" sz="2400" dirty="0" smtClean="0">
                <a:latin typeface="+mj-lt"/>
              </a:rPr>
              <a:t>the “lead” line chosen based upon the feeling to be achieved. </a:t>
            </a:r>
            <a:endParaRPr lang="en-US" sz="2400" dirty="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400"/>
            <a:ext cx="8183880" cy="1051560"/>
          </a:xfrm>
        </p:spPr>
        <p:txBody>
          <a:bodyPr/>
          <a:lstStyle/>
          <a:p>
            <a:r>
              <a:rPr lang="en-US" dirty="0" smtClean="0"/>
              <a:t>Form</a:t>
            </a:r>
            <a:endParaRPr lang="en-US" dirty="0"/>
          </a:p>
        </p:txBody>
      </p:sp>
      <p:sp>
        <p:nvSpPr>
          <p:cNvPr id="3" name="Content Placeholder 2"/>
          <p:cNvSpPr>
            <a:spLocks noGrp="1"/>
          </p:cNvSpPr>
          <p:nvPr>
            <p:ph sz="half" idx="1"/>
          </p:nvPr>
        </p:nvSpPr>
        <p:spPr>
          <a:xfrm>
            <a:off x="514352" y="1173480"/>
            <a:ext cx="3295648" cy="4389120"/>
          </a:xfrm>
        </p:spPr>
        <p:txBody>
          <a:bodyPr>
            <a:normAutofit/>
          </a:bodyPr>
          <a:lstStyle/>
          <a:p>
            <a:pPr marL="274320">
              <a:lnSpc>
                <a:spcPct val="90000"/>
              </a:lnSpc>
              <a:defRPr/>
            </a:pPr>
            <a:r>
              <a:rPr lang="en-US" sz="2800" dirty="0" smtClean="0"/>
              <a:t>Form is the PHYSICAL SHAPE of objects</a:t>
            </a:r>
          </a:p>
          <a:p>
            <a:pPr marL="274320">
              <a:lnSpc>
                <a:spcPct val="90000"/>
              </a:lnSpc>
              <a:defRPr/>
            </a:pPr>
            <a:endParaRPr lang="en-US" sz="2800" dirty="0" smtClean="0"/>
          </a:p>
          <a:p>
            <a:pPr marL="274320">
              <a:lnSpc>
                <a:spcPct val="90000"/>
              </a:lnSpc>
              <a:defRPr/>
            </a:pPr>
            <a:r>
              <a:rPr lang="en-US" sz="2800" dirty="0" smtClean="0"/>
              <a:t>It contains volume and mass (height, width, and depth).</a:t>
            </a:r>
          </a:p>
        </p:txBody>
      </p:sp>
      <p:pic>
        <p:nvPicPr>
          <p:cNvPr id="5" name="Content Placeholder 4" descr="innovative-living-room.jpg"/>
          <p:cNvPicPr>
            <a:picLocks noGrp="1" noChangeAspect="1"/>
          </p:cNvPicPr>
          <p:nvPr>
            <p:ph sz="half" idx="2"/>
          </p:nvPr>
        </p:nvPicPr>
        <p:blipFill>
          <a:blip r:embed="rId3" cstate="print"/>
          <a:stretch>
            <a:fillRect/>
          </a:stretch>
        </p:blipFill>
        <p:spPr>
          <a:xfrm>
            <a:off x="3459358" y="1153068"/>
            <a:ext cx="5227442" cy="4180932"/>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2920" y="5410200"/>
            <a:ext cx="8183880" cy="1082040"/>
          </a:xfrm>
        </p:spPr>
        <p:txBody>
          <a:bodyPr>
            <a:normAutofit/>
          </a:bodyPr>
          <a:lstStyle/>
          <a:p>
            <a:pPr>
              <a:defRPr/>
            </a:pPr>
            <a:r>
              <a:rPr lang="en-US" dirty="0" smtClean="0"/>
              <a:t>Form</a:t>
            </a:r>
            <a:endParaRPr lang="en-US" b="0" dirty="0" smtClean="0">
              <a:solidFill>
                <a:schemeClr val="tx1"/>
              </a:solidFill>
              <a:effectLst/>
            </a:endParaRPr>
          </a:p>
        </p:txBody>
      </p:sp>
      <p:sp>
        <p:nvSpPr>
          <p:cNvPr id="11267" name="Rectangle 3"/>
          <p:cNvSpPr>
            <a:spLocks noGrp="1" noChangeArrowheads="1"/>
          </p:cNvSpPr>
          <p:nvPr>
            <p:ph idx="1"/>
          </p:nvPr>
        </p:nvSpPr>
        <p:spPr>
          <a:xfrm>
            <a:off x="533400" y="533400"/>
            <a:ext cx="4114800" cy="5181600"/>
          </a:xfrm>
        </p:spPr>
        <p:txBody>
          <a:bodyPr>
            <a:normAutofit lnSpcReduction="10000"/>
          </a:bodyPr>
          <a:lstStyle/>
          <a:p>
            <a:pPr eaLnBrk="1" hangingPunct="1">
              <a:lnSpc>
                <a:spcPct val="90000"/>
              </a:lnSpc>
              <a:buNone/>
              <a:defRPr/>
            </a:pPr>
            <a:r>
              <a:rPr lang="en-US" dirty="0" smtClean="0"/>
              <a:t>Form can be:</a:t>
            </a:r>
          </a:p>
          <a:p>
            <a:pPr>
              <a:lnSpc>
                <a:spcPct val="90000"/>
              </a:lnSpc>
              <a:defRPr/>
            </a:pPr>
            <a:r>
              <a:rPr lang="en-US" dirty="0" smtClean="0"/>
              <a:t>Realistic – when it looks very much like the real thing</a:t>
            </a:r>
          </a:p>
          <a:p>
            <a:pPr>
              <a:lnSpc>
                <a:spcPct val="90000"/>
              </a:lnSpc>
              <a:defRPr/>
            </a:pPr>
            <a:r>
              <a:rPr lang="en-US" dirty="0" smtClean="0"/>
              <a:t>Abstract – when it rearranges or stylizes a recognizable object</a:t>
            </a:r>
          </a:p>
          <a:p>
            <a:pPr>
              <a:lnSpc>
                <a:spcPct val="90000"/>
              </a:lnSpc>
              <a:defRPr/>
            </a:pPr>
            <a:r>
              <a:rPr lang="en-US" dirty="0" smtClean="0"/>
              <a:t>Geometric – when it uses squares, rectangles, circles etc.</a:t>
            </a:r>
          </a:p>
          <a:p>
            <a:pPr>
              <a:lnSpc>
                <a:spcPct val="90000"/>
              </a:lnSpc>
              <a:defRPr/>
            </a:pPr>
            <a:r>
              <a:rPr lang="en-US" dirty="0" smtClean="0"/>
              <a:t>Free Form – random and flowing</a:t>
            </a:r>
          </a:p>
          <a:p>
            <a:pPr marL="0" indent="0" eaLnBrk="1" hangingPunct="1">
              <a:lnSpc>
                <a:spcPct val="90000"/>
              </a:lnSpc>
              <a:buNone/>
              <a:defRPr/>
            </a:pPr>
            <a:endParaRPr lang="en-US" dirty="0" smtClean="0"/>
          </a:p>
          <a:p>
            <a:pPr eaLnBrk="1" hangingPunct="1">
              <a:lnSpc>
                <a:spcPct val="90000"/>
              </a:lnSpc>
              <a:defRPr/>
            </a:pPr>
            <a:endParaRPr lang="en-US" dirty="0" smtClean="0"/>
          </a:p>
          <a:p>
            <a:pPr eaLnBrk="1" hangingPunct="1">
              <a:lnSpc>
                <a:spcPct val="90000"/>
              </a:lnSpc>
              <a:buFontTx/>
              <a:buNone/>
              <a:defRPr/>
            </a:pPr>
            <a:endParaRPr lang="en-US" dirty="0" smtClean="0"/>
          </a:p>
        </p:txBody>
      </p:sp>
      <p:pic>
        <p:nvPicPr>
          <p:cNvPr id="7" name="Picture 6" descr="http://cache.wists.com/thumbnails/e/53/e53cff442f2d9cefa99bb793343e9497-orig"/>
          <p:cNvPicPr>
            <a:picLocks noChangeAspect="1" noChangeArrowheads="1"/>
          </p:cNvPicPr>
          <p:nvPr/>
        </p:nvPicPr>
        <p:blipFill rotWithShape="1">
          <a:blip r:embed="rId2" cstate="print"/>
          <a:srcRect l="13333" t="16707"/>
          <a:stretch/>
        </p:blipFill>
        <p:spPr bwMode="auto">
          <a:xfrm>
            <a:off x="6544732" y="1605617"/>
            <a:ext cx="1981200" cy="1899583"/>
          </a:xfrm>
          <a:prstGeom prst="rect">
            <a:avLst/>
          </a:prstGeom>
          <a:noFill/>
          <a:ln w="9525">
            <a:noFill/>
            <a:miter lim="800000"/>
            <a:headEnd/>
            <a:tailEnd/>
          </a:ln>
        </p:spPr>
      </p:pic>
      <p:pic>
        <p:nvPicPr>
          <p:cNvPr id="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599" y="440267"/>
            <a:ext cx="1831089" cy="146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ttp://www.nerve.com/files/resize/tools/2009/06/courting_chair-399x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7630" y="3505200"/>
            <a:ext cx="1603058" cy="144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designerscall.com/blog/wp-content/uploads/2011/02/ony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451" y="4540593"/>
            <a:ext cx="2393949" cy="127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26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12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p:cTn id="15"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126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1267">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anim calcmode="lin" valueType="num">
                                      <p:cBhvr>
                                        <p:cTn id="27"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126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1267">
                                            <p:txEl>
                                              <p:pRg st="2" end="2"/>
                                            </p:txEl>
                                          </p:spTgt>
                                        </p:tgtEl>
                                      </p:cBhvr>
                                    </p:animEffect>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1267">
                                            <p:txEl>
                                              <p:pRg st="3" end="3"/>
                                            </p:txEl>
                                          </p:spTgt>
                                        </p:tgtEl>
                                        <p:attrNameLst>
                                          <p:attrName>style.visibility</p:attrName>
                                        </p:attrNameLst>
                                      </p:cBhvr>
                                      <p:to>
                                        <p:strVal val="visible"/>
                                      </p:to>
                                    </p:set>
                                    <p:anim calcmode="lin" valueType="num">
                                      <p:cBhvr>
                                        <p:cTn id="39"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1267">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1267">
                                            <p:txEl>
                                              <p:pRg st="3" end="3"/>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1267">
                                            <p:txEl>
                                              <p:pRg st="4" end="4"/>
                                            </p:txEl>
                                          </p:spTgt>
                                        </p:tgtEl>
                                        <p:attrNameLst>
                                          <p:attrName>style.visibility</p:attrName>
                                        </p:attrNameLst>
                                      </p:cBhvr>
                                      <p:to>
                                        <p:strVal val="visible"/>
                                      </p:to>
                                    </p:set>
                                    <p:anim calcmode="lin" valueType="num">
                                      <p:cBhvr>
                                        <p:cTn id="51"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53" dur="500" fill="hold"/>
                                        <p:tgtEl>
                                          <p:spTgt spid="11267">
                                            <p:txEl>
                                              <p:pRg st="4" end="4"/>
                                            </p:txEl>
                                          </p:spTgt>
                                        </p:tgtEl>
                                        <p:attrNameLst>
                                          <p:attrName>style.rotation</p:attrName>
                                        </p:attrNameLst>
                                      </p:cBhvr>
                                      <p:tavLst>
                                        <p:tav tm="0">
                                          <p:val>
                                            <p:fltVal val="360"/>
                                          </p:val>
                                        </p:tav>
                                        <p:tav tm="100000">
                                          <p:val>
                                            <p:fltVal val="0"/>
                                          </p:val>
                                        </p:tav>
                                      </p:tavLst>
                                    </p:anim>
                                    <p:animEffect transition="in" filter="fade">
                                      <p:cBhvr>
                                        <p:cTn id="54" dur="500"/>
                                        <p:tgtEl>
                                          <p:spTgt spid="11267">
                                            <p:txEl>
                                              <p:pRg st="4" end="4"/>
                                            </p:txEl>
                                          </p:spTgt>
                                        </p:tgtEl>
                                      </p:cBhvr>
                                    </p:animEffect>
                                  </p:childTnLst>
                                </p:cTn>
                              </p:par>
                              <p:par>
                                <p:cTn id="55" presetID="2" presetClass="entr" presetSubtype="4"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1752600"/>
            <a:ext cx="8183880" cy="4187952"/>
          </a:xfrm>
        </p:spPr>
        <p:txBody>
          <a:bodyPr/>
          <a:lstStyle/>
          <a:p>
            <a:pPr marL="609600" indent="-609600" eaLnBrk="1" fontAlgn="auto" hangingPunct="1">
              <a:spcBef>
                <a:spcPts val="600"/>
              </a:spcBef>
              <a:spcAft>
                <a:spcPts val="600"/>
              </a:spcAft>
              <a:buFontTx/>
              <a:buAutoNum type="arabicPeriod"/>
              <a:defRPr/>
            </a:pPr>
            <a:r>
              <a:rPr lang="en-US" dirty="0" smtClean="0"/>
              <a:t>T</a:t>
            </a:r>
            <a:r>
              <a:rPr lang="en-US" sz="2800" dirty="0" smtClean="0"/>
              <a:t>he FUNCTION of an item should be considered first before its form</a:t>
            </a:r>
          </a:p>
          <a:p>
            <a:pPr marL="609600" indent="-609600" eaLnBrk="1" fontAlgn="auto" hangingPunct="1">
              <a:spcBef>
                <a:spcPts val="600"/>
              </a:spcBef>
              <a:spcAft>
                <a:spcPts val="600"/>
              </a:spcAft>
              <a:buFontTx/>
              <a:buAutoNum type="arabicPeriod"/>
              <a:defRPr/>
            </a:pPr>
            <a:r>
              <a:rPr lang="en-US" sz="2800" dirty="0" smtClean="0"/>
              <a:t>RELATED forms are more agreeable than unrelated forms</a:t>
            </a:r>
          </a:p>
          <a:p>
            <a:pPr marL="609600" indent="-609600" eaLnBrk="1" fontAlgn="auto" hangingPunct="1">
              <a:spcBef>
                <a:spcPts val="600"/>
              </a:spcBef>
              <a:spcAft>
                <a:spcPts val="600"/>
              </a:spcAft>
              <a:buFontTx/>
              <a:buAutoNum type="arabicPeriod"/>
              <a:defRPr/>
            </a:pPr>
            <a:r>
              <a:rPr lang="en-US" sz="2800" dirty="0" smtClean="0"/>
              <a:t>A GRADUAL CHANGE in form smoothly directs the eyes.</a:t>
            </a:r>
            <a:endParaRPr lang="en-US" sz="2800" b="1" i="1" dirty="0" smtClean="0"/>
          </a:p>
        </p:txBody>
      </p:sp>
      <p:sp>
        <p:nvSpPr>
          <p:cNvPr id="18434" name="Rectangle 2"/>
          <p:cNvSpPr>
            <a:spLocks noGrp="1" noChangeArrowheads="1"/>
          </p:cNvSpPr>
          <p:nvPr>
            <p:ph type="title"/>
          </p:nvPr>
        </p:nvSpPr>
        <p:spPr>
          <a:xfrm>
            <a:off x="457200" y="457200"/>
            <a:ext cx="8183880" cy="1051560"/>
          </a:xfrm>
        </p:spPr>
        <p:txBody>
          <a:bodyPr>
            <a:normAutofit/>
          </a:bodyPr>
          <a:lstStyle/>
          <a:p>
            <a:pPr marL="609600" indent="-609600" eaLnBrk="1" fontAlgn="auto" hangingPunct="1">
              <a:spcAft>
                <a:spcPts val="0"/>
              </a:spcAft>
              <a:defRPr/>
            </a:pPr>
            <a:r>
              <a:rPr lang="en-US" sz="4000" dirty="0" smtClean="0">
                <a:solidFill>
                  <a:srgbClr val="FF0000"/>
                </a:solidFill>
              </a:rPr>
              <a:t>Remember:</a:t>
            </a:r>
          </a:p>
        </p:txBody>
      </p:sp>
      <p:sp>
        <p:nvSpPr>
          <p:cNvPr id="4" name="Title 1"/>
          <p:cNvSpPr txBox="1">
            <a:spLocks/>
          </p:cNvSpPr>
          <p:nvPr/>
        </p:nvSpPr>
        <p:spPr>
          <a:xfrm>
            <a:off x="381000" y="5486400"/>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Form</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183880" cy="1051560"/>
          </a:xfrm>
        </p:spPr>
        <p:txBody>
          <a:bodyPr/>
          <a:lstStyle/>
          <a:p>
            <a:r>
              <a:rPr lang="en-US" dirty="0" smtClean="0"/>
              <a:t>Space</a:t>
            </a:r>
            <a:endParaRPr lang="en-US" dirty="0"/>
          </a:p>
        </p:txBody>
      </p:sp>
      <p:sp>
        <p:nvSpPr>
          <p:cNvPr id="3" name="Content Placeholder 2"/>
          <p:cNvSpPr>
            <a:spLocks noGrp="1"/>
          </p:cNvSpPr>
          <p:nvPr>
            <p:ph sz="half" idx="1"/>
          </p:nvPr>
        </p:nvSpPr>
        <p:spPr>
          <a:xfrm>
            <a:off x="381000" y="1097280"/>
            <a:ext cx="3371848" cy="4389120"/>
          </a:xfrm>
        </p:spPr>
        <p:txBody>
          <a:bodyPr>
            <a:normAutofit/>
          </a:bodyPr>
          <a:lstStyle/>
          <a:p>
            <a:pPr>
              <a:buNone/>
            </a:pPr>
            <a:r>
              <a:rPr lang="en-US" dirty="0" smtClean="0"/>
              <a:t>Two types of space:</a:t>
            </a:r>
          </a:p>
          <a:p>
            <a:r>
              <a:rPr lang="en-US" dirty="0" smtClean="0"/>
              <a:t>Filled area is </a:t>
            </a:r>
            <a:r>
              <a:rPr lang="en-US" b="1" dirty="0" smtClean="0">
                <a:solidFill>
                  <a:srgbClr val="FF0000"/>
                </a:solidFill>
              </a:rPr>
              <a:t>positive space</a:t>
            </a:r>
          </a:p>
          <a:p>
            <a:r>
              <a:rPr lang="en-US" dirty="0" smtClean="0"/>
              <a:t>Unfilled area is </a:t>
            </a:r>
            <a:r>
              <a:rPr lang="en-US" b="1" dirty="0" smtClean="0">
                <a:solidFill>
                  <a:srgbClr val="FF0000"/>
                </a:solidFill>
              </a:rPr>
              <a:t>negative space</a:t>
            </a:r>
          </a:p>
          <a:p>
            <a:r>
              <a:rPr lang="en-US" dirty="0" smtClean="0"/>
              <a:t>Rooms need both of these in balance.</a:t>
            </a:r>
            <a:endParaRPr lang="en-US" dirty="0"/>
          </a:p>
        </p:txBody>
      </p:sp>
      <p:pic>
        <p:nvPicPr>
          <p:cNvPr id="5" name="Content Placeholder 4" descr="Large-Living-Room-Decor-with-Big-White-Sofa.JPG"/>
          <p:cNvPicPr>
            <a:picLocks noGrp="1" noChangeAspect="1"/>
          </p:cNvPicPr>
          <p:nvPr>
            <p:ph sz="half" idx="2"/>
          </p:nvPr>
        </p:nvPicPr>
        <p:blipFill>
          <a:blip r:embed="rId3" cstate="print"/>
          <a:stretch>
            <a:fillRect/>
          </a:stretch>
        </p:blipFill>
        <p:spPr>
          <a:xfrm>
            <a:off x="3657600" y="1121325"/>
            <a:ext cx="5181600" cy="398407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2895600" cy="4787900"/>
          </a:xfrm>
        </p:spPr>
        <p:txBody>
          <a:bodyPr/>
          <a:lstStyle/>
          <a:p>
            <a:pPr>
              <a:defRPr/>
            </a:pPr>
            <a:r>
              <a:rPr lang="en-US" sz="2800" dirty="0" smtClean="0"/>
              <a:t>The size or amount of space taken up by the elements</a:t>
            </a:r>
          </a:p>
          <a:p>
            <a:pPr>
              <a:defRPr/>
            </a:pPr>
            <a:r>
              <a:rPr lang="en-US" sz="2800" dirty="0" smtClean="0"/>
              <a:t>A space can be </a:t>
            </a:r>
            <a:r>
              <a:rPr lang="en-US" sz="2800" b="1" dirty="0" smtClean="0">
                <a:solidFill>
                  <a:srgbClr val="FF0000"/>
                </a:solidFill>
                <a:effectLst>
                  <a:outerShdw blurRad="38100" dist="38100" dir="2700000" algn="tl">
                    <a:srgbClr val="000000">
                      <a:alpha val="43137"/>
                    </a:srgbClr>
                  </a:outerShdw>
                </a:effectLst>
              </a:rPr>
              <a:t>high mass </a:t>
            </a:r>
            <a:r>
              <a:rPr lang="en-US" sz="2800" dirty="0" smtClean="0"/>
              <a:t>or </a:t>
            </a:r>
            <a:r>
              <a:rPr lang="en-US" sz="2800" b="1" dirty="0" smtClean="0">
                <a:solidFill>
                  <a:srgbClr val="FF0000"/>
                </a:solidFill>
                <a:effectLst>
                  <a:outerShdw blurRad="38100" dist="38100" dir="2700000" algn="tl">
                    <a:srgbClr val="000000">
                      <a:alpha val="43137"/>
                    </a:srgbClr>
                  </a:outerShdw>
                </a:effectLst>
              </a:rPr>
              <a:t>low mass.</a:t>
            </a:r>
            <a:endParaRPr lang="en-US" sz="2800" b="1" dirty="0">
              <a:solidFill>
                <a:srgbClr val="FF0000"/>
              </a:solidFill>
              <a:effectLst>
                <a:outerShdw blurRad="38100" dist="38100" dir="2700000" algn="tl">
                  <a:srgbClr val="000000">
                    <a:alpha val="43137"/>
                  </a:srgbClr>
                </a:outerShdw>
              </a:effectLst>
            </a:endParaRPr>
          </a:p>
        </p:txBody>
      </p:sp>
      <p:pic>
        <p:nvPicPr>
          <p:cNvPr id="614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3249" y="1447800"/>
            <a:ext cx="5598172" cy="329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54102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smtClean="0"/>
              <a:t>Mass</a:t>
            </a:r>
            <a:endParaRPr lang="en-US" dirty="0"/>
          </a:p>
        </p:txBody>
      </p:sp>
    </p:spTree>
    <p:extLst>
      <p:ext uri="{BB962C8B-B14F-4D97-AF65-F5344CB8AC3E}">
        <p14:creationId xmlns:p14="http://schemas.microsoft.com/office/powerpoint/2010/main" val="974524198"/>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16912959</TotalTime>
  <Words>936</Words>
  <Application>Microsoft Office PowerPoint</Application>
  <PresentationFormat>On-screen Show (4:3)</PresentationFormat>
  <Paragraphs>155</Paragraphs>
  <Slides>26</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Baveuse</vt:lpstr>
      <vt:lpstr>Bertram LET</vt:lpstr>
      <vt:lpstr>Blackadder ITC</vt:lpstr>
      <vt:lpstr>Calibri</vt:lpstr>
      <vt:lpstr>Gigi</vt:lpstr>
      <vt:lpstr>Jokerman</vt:lpstr>
      <vt:lpstr>Rockwell Extra Bold</vt:lpstr>
      <vt:lpstr>Swis721 BlkOul BT</vt:lpstr>
      <vt:lpstr>Verdana</vt:lpstr>
      <vt:lpstr>Wingdings 2</vt:lpstr>
      <vt:lpstr>Aspect</vt:lpstr>
      <vt:lpstr>4.01 Elements of Design – Your Tools</vt:lpstr>
      <vt:lpstr>PowerPoint Presentation</vt:lpstr>
      <vt:lpstr>Line</vt:lpstr>
      <vt:lpstr>Line </vt:lpstr>
      <vt:lpstr>Form</vt:lpstr>
      <vt:lpstr>Form</vt:lpstr>
      <vt:lpstr>Remember:</vt:lpstr>
      <vt:lpstr>Space</vt:lpstr>
      <vt:lpstr>PowerPoint Presentation</vt:lpstr>
      <vt:lpstr>Low mass space: relaxing, peaceful</vt:lpstr>
      <vt:lpstr>High Mass Space: busy, enhances conversation</vt:lpstr>
      <vt:lpstr>Texture</vt:lpstr>
      <vt:lpstr>Texture</vt:lpstr>
      <vt:lpstr>Texture</vt:lpstr>
      <vt:lpstr>Element of Color</vt:lpstr>
      <vt:lpstr>Element of Color</vt:lpstr>
      <vt:lpstr>The Psychology of Color</vt:lpstr>
      <vt:lpstr>Red</vt:lpstr>
      <vt:lpstr>Orange</vt:lpstr>
      <vt:lpstr>Yellow</vt:lpstr>
      <vt:lpstr>Green</vt:lpstr>
      <vt:lpstr>Blue</vt:lpstr>
      <vt:lpstr>Violet</vt:lpstr>
      <vt:lpstr>Black</vt:lpstr>
      <vt:lpstr>White</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&amp; Elements of Interior Design</dc:title>
  <dc:creator>Wendy Yegge</dc:creator>
  <cp:lastModifiedBy>Janet Ivey</cp:lastModifiedBy>
  <cp:revision>60</cp:revision>
  <dcterms:created xsi:type="dcterms:W3CDTF">1980-01-12T23:24:12Z</dcterms:created>
  <dcterms:modified xsi:type="dcterms:W3CDTF">2016-04-13T00:01:41Z</dcterms:modified>
</cp:coreProperties>
</file>